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31"/>
  </p:notesMasterIdLst>
  <p:handoutMasterIdLst>
    <p:handoutMasterId r:id="rId32"/>
  </p:handoutMasterIdLst>
  <p:sldIdLst>
    <p:sldId id="257" r:id="rId2"/>
    <p:sldId id="356" r:id="rId3"/>
    <p:sldId id="350" r:id="rId4"/>
    <p:sldId id="357" r:id="rId5"/>
    <p:sldId id="388" r:id="rId6"/>
    <p:sldId id="389" r:id="rId7"/>
    <p:sldId id="351" r:id="rId8"/>
    <p:sldId id="387" r:id="rId9"/>
    <p:sldId id="390" r:id="rId10"/>
    <p:sldId id="397" r:id="rId11"/>
    <p:sldId id="391" r:id="rId12"/>
    <p:sldId id="399" r:id="rId13"/>
    <p:sldId id="401" r:id="rId14"/>
    <p:sldId id="394" r:id="rId15"/>
    <p:sldId id="395" r:id="rId16"/>
    <p:sldId id="400" r:id="rId17"/>
    <p:sldId id="398" r:id="rId18"/>
    <p:sldId id="393" r:id="rId19"/>
    <p:sldId id="402" r:id="rId20"/>
    <p:sldId id="396" r:id="rId21"/>
    <p:sldId id="392" r:id="rId22"/>
    <p:sldId id="409" r:id="rId23"/>
    <p:sldId id="403" r:id="rId24"/>
    <p:sldId id="404" r:id="rId25"/>
    <p:sldId id="405" r:id="rId26"/>
    <p:sldId id="406" r:id="rId27"/>
    <p:sldId id="407" r:id="rId28"/>
    <p:sldId id="408" r:id="rId29"/>
    <p:sldId id="281" r:id="rId30"/>
  </p:sldIdLst>
  <p:sldSz cx="12192000" cy="6858000"/>
  <p:notesSz cx="6858000" cy="9144000"/>
  <p:embeddedFontLst>
    <p:embeddedFont>
      <p:font typeface="Copperplate Gothic Bold" pitchFamily="34" charset="0"/>
      <p:regular r:id="rId33"/>
    </p:embeddedFont>
    <p:embeddedFont>
      <p:font typeface="Impact" pitchFamily="34" charset="0"/>
      <p:regular r:id="rId34"/>
    </p:embeddedFont>
    <p:embeddedFont>
      <p:font typeface="微软雅黑" pitchFamily="34" charset="-122"/>
      <p:regular r:id="rId35"/>
      <p:bold r:id="rId36"/>
    </p:embeddedFont>
    <p:embeddedFont>
      <p:font typeface="仿宋" pitchFamily="49" charset="-122"/>
      <p:regular r:id="rId37"/>
    </p:embeddedFont>
    <p:embeddedFont>
      <p:font typeface="华文宋体" pitchFamily="2" charset="-122"/>
      <p:regular r:id="rId38"/>
    </p:embeddedFont>
    <p:embeddedFont>
      <p:font typeface="Calibri" pitchFamily="34" charset="0"/>
      <p:regular r:id="rId39"/>
      <p:bold r:id="rId40"/>
      <p:italic r:id="rId41"/>
      <p:boldItalic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23538D"/>
    <a:srgbClr val="204C82"/>
    <a:srgbClr val="3379CD"/>
    <a:srgbClr val="339933"/>
    <a:srgbClr val="00CC00"/>
    <a:srgbClr val="28A9D6"/>
    <a:srgbClr val="7FCCE7"/>
    <a:srgbClr val="4AB7DC"/>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0750" autoAdjust="0"/>
  </p:normalViewPr>
  <p:slideViewPr>
    <p:cSldViewPr showGuides="1">
      <p:cViewPr>
        <p:scale>
          <a:sx n="66" d="100"/>
          <a:sy n="66" d="100"/>
        </p:scale>
        <p:origin x="-1476" y="-420"/>
      </p:cViewPr>
      <p:guideLst>
        <p:guide orient="horz" pos="393"/>
        <p:guide orient="horz" pos="1298"/>
        <p:guide orient="horz" pos="3793"/>
        <p:guide orient="horz" pos="3113"/>
        <p:guide orient="horz" pos="2704"/>
        <p:guide orient="horz" pos="3294"/>
        <p:guide pos="3840"/>
        <p:guide pos="874"/>
        <p:guide pos="7680"/>
        <p:guide pos="7015"/>
        <p:guide pos="1263"/>
        <p:guide pos="6319"/>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ECC35F0-40B5-460D-A737-FC2ACF235663}" type="doc">
      <dgm:prSet loTypeId="urn:microsoft.com/office/officeart/2005/8/layout/radial2#1" loCatId="relationship" qsTypeId="urn:microsoft.com/office/officeart/2005/8/quickstyle/simple1#1" qsCatId="simple" csTypeId="urn:microsoft.com/office/officeart/2005/8/colors/accent1_2#1" csCatId="accent1" phldr="0"/>
      <dgm:spPr/>
      <dgm:t>
        <a:bodyPr/>
        <a:lstStyle/>
        <a:p>
          <a:endParaRPr lang="zh-CN" altLang="en-US"/>
        </a:p>
      </dgm:t>
    </dgm:pt>
    <dgm:pt modelId="{5517B846-E84C-4864-89B5-1273D93BC899}">
      <dgm:prSet phldrT="[文本]" phldr="0" custT="0"/>
      <dgm:spPr/>
      <dgm:t>
        <a:bodyPr vert="horz" wrap="square"/>
        <a:lstStyle/>
        <a:p>
          <a:pPr>
            <a:lnSpc>
              <a:spcPct val="100000"/>
            </a:lnSpc>
            <a:spcBef>
              <a:spcPct val="0"/>
            </a:spcBef>
            <a:spcAft>
              <a:spcPct val="35000"/>
            </a:spcAft>
          </a:pPr>
          <a:r>
            <a:rPr lang="zh-CN" altLang="en-US" dirty="0"/>
            <a:t>提供电源</a:t>
          </a:r>
        </a:p>
      </dgm:t>
    </dgm:pt>
    <dgm:pt modelId="{A2D4F7F4-4D7B-4483-B239-95405595478C}" type="parTrans" cxnId="{4866B495-CE45-4BFD-9AE3-740B48B5C054}">
      <dgm:prSet/>
      <dgm:spPr/>
      <dgm:t>
        <a:bodyPr/>
        <a:lstStyle/>
        <a:p>
          <a:endParaRPr lang="zh-CN" altLang="en-US"/>
        </a:p>
      </dgm:t>
    </dgm:pt>
    <dgm:pt modelId="{2B544C9C-8E05-42F5-9212-6599E4B2ECE4}" type="sibTrans" cxnId="{4866B495-CE45-4BFD-9AE3-740B48B5C054}">
      <dgm:prSet/>
      <dgm:spPr/>
      <dgm:t>
        <a:bodyPr/>
        <a:lstStyle/>
        <a:p>
          <a:endParaRPr lang="zh-CN" altLang="en-US"/>
        </a:p>
      </dgm:t>
    </dgm:pt>
    <dgm:pt modelId="{DCD7ECA2-2D44-4DD3-A485-E68F87783744}">
      <dgm:prSet phldrT="[文本]" phldr="0" custT="0"/>
      <dgm:spPr/>
      <dgm:t>
        <a:bodyPr vert="horz" wrap="square"/>
        <a:lstStyle/>
        <a:p>
          <a:pPr>
            <a:lnSpc>
              <a:spcPct val="100000"/>
            </a:lnSpc>
            <a:spcBef>
              <a:spcPct val="0"/>
            </a:spcBef>
            <a:spcAft>
              <a:spcPct val="15000"/>
            </a:spcAft>
          </a:pPr>
          <a:endParaRPr lang="zh-CN" altLang="en-US"/>
        </a:p>
      </dgm:t>
    </dgm:pt>
    <dgm:pt modelId="{01D15587-7CA2-411A-BE30-B5D76E9735EB}" type="parTrans" cxnId="{9C4702D1-57B9-4A85-9769-A671F8AEBD04}">
      <dgm:prSet/>
      <dgm:spPr/>
      <dgm:t>
        <a:bodyPr/>
        <a:lstStyle/>
        <a:p>
          <a:endParaRPr lang="zh-CN" altLang="en-US"/>
        </a:p>
      </dgm:t>
    </dgm:pt>
    <dgm:pt modelId="{D9EBDF9D-6177-42D1-A920-D45BC9B43FC5}" type="sibTrans" cxnId="{9C4702D1-57B9-4A85-9769-A671F8AEBD04}">
      <dgm:prSet/>
      <dgm:spPr/>
      <dgm:t>
        <a:bodyPr/>
        <a:lstStyle/>
        <a:p>
          <a:endParaRPr lang="zh-CN" altLang="en-US"/>
        </a:p>
      </dgm:t>
    </dgm:pt>
    <dgm:pt modelId="{E400A229-425E-4517-A4E8-259BA4F1D641}">
      <dgm:prSet phldrT="[文本]" phldr="0" custT="0"/>
      <dgm:spPr/>
      <dgm:t>
        <a:bodyPr vert="horz" wrap="square"/>
        <a:lstStyle/>
        <a:p>
          <a:pPr>
            <a:lnSpc>
              <a:spcPct val="100000"/>
            </a:lnSpc>
            <a:spcBef>
              <a:spcPct val="0"/>
            </a:spcBef>
            <a:spcAft>
              <a:spcPct val="35000"/>
            </a:spcAft>
          </a:pPr>
          <a:r>
            <a:rPr lang="zh-CN" altLang="en-US" dirty="0"/>
            <a:t>电源分配</a:t>
          </a:r>
        </a:p>
      </dgm:t>
    </dgm:pt>
    <dgm:pt modelId="{744BE3E2-E194-42E7-941A-C0F41144EE1E}" type="parTrans" cxnId="{0E090BA3-E8CF-46F0-99E6-E59EDE23ABA4}">
      <dgm:prSet/>
      <dgm:spPr/>
      <dgm:t>
        <a:bodyPr/>
        <a:lstStyle/>
        <a:p>
          <a:endParaRPr lang="zh-CN" altLang="en-US"/>
        </a:p>
      </dgm:t>
    </dgm:pt>
    <dgm:pt modelId="{34CF2285-61E3-46B7-8454-DD4724942BE4}" type="sibTrans" cxnId="{0E090BA3-E8CF-46F0-99E6-E59EDE23ABA4}">
      <dgm:prSet/>
      <dgm:spPr/>
      <dgm:t>
        <a:bodyPr/>
        <a:lstStyle/>
        <a:p>
          <a:endParaRPr lang="zh-CN" altLang="en-US"/>
        </a:p>
      </dgm:t>
    </dgm:pt>
    <dgm:pt modelId="{919B0E3A-CDEA-42FC-B66E-397405DAE14B}">
      <dgm:prSet phldrT="[文本]" phldr="0" custT="0"/>
      <dgm:spPr/>
      <dgm:t>
        <a:bodyPr vert="horz" wrap="square"/>
        <a:lstStyle/>
        <a:p>
          <a:pPr>
            <a:lnSpc>
              <a:spcPct val="100000"/>
            </a:lnSpc>
            <a:spcBef>
              <a:spcPct val="0"/>
            </a:spcBef>
            <a:spcAft>
              <a:spcPct val="15000"/>
            </a:spcAft>
          </a:pPr>
          <a:endParaRPr lang="zh-CN" altLang="en-US"/>
        </a:p>
      </dgm:t>
    </dgm:pt>
    <dgm:pt modelId="{765A7463-79A9-413A-8CAF-6C8736DF737E}" type="parTrans" cxnId="{654F28A9-F440-40B3-ACA8-34DBC3D6FB55}">
      <dgm:prSet/>
      <dgm:spPr/>
      <dgm:t>
        <a:bodyPr/>
        <a:lstStyle/>
        <a:p>
          <a:endParaRPr lang="zh-CN" altLang="en-US"/>
        </a:p>
      </dgm:t>
    </dgm:pt>
    <dgm:pt modelId="{80820266-7227-487E-A6BE-5F11438118AA}" type="sibTrans" cxnId="{654F28A9-F440-40B3-ACA8-34DBC3D6FB55}">
      <dgm:prSet/>
      <dgm:spPr/>
      <dgm:t>
        <a:bodyPr/>
        <a:lstStyle/>
        <a:p>
          <a:endParaRPr lang="zh-CN" altLang="en-US"/>
        </a:p>
      </dgm:t>
    </dgm:pt>
    <dgm:pt modelId="{E4931E8F-11B9-4A4A-B71C-F4F8CBF2A501}">
      <dgm:prSet phldrT="[文本]" phldr="0" custT="0"/>
      <dgm:spPr/>
      <dgm:t>
        <a:bodyPr vert="horz" wrap="square"/>
        <a:lstStyle/>
        <a:p>
          <a:pPr>
            <a:lnSpc>
              <a:spcPct val="100000"/>
            </a:lnSpc>
            <a:spcBef>
              <a:spcPct val="0"/>
            </a:spcBef>
            <a:spcAft>
              <a:spcPct val="35000"/>
            </a:spcAft>
          </a:pPr>
          <a:r>
            <a:rPr lang="zh-CN" altLang="en-US" dirty="0"/>
            <a:t>保护与监控</a:t>
          </a:r>
        </a:p>
      </dgm:t>
    </dgm:pt>
    <dgm:pt modelId="{A8B9A657-6E7B-4ED3-AB00-98E9F913A785}" type="parTrans" cxnId="{92C599B9-B4E7-452B-AE0B-900989C82A7C}">
      <dgm:prSet/>
      <dgm:spPr/>
      <dgm:t>
        <a:bodyPr/>
        <a:lstStyle/>
        <a:p>
          <a:endParaRPr lang="zh-CN" altLang="en-US"/>
        </a:p>
      </dgm:t>
    </dgm:pt>
    <dgm:pt modelId="{18A58144-A08A-4AA2-87B4-A1B3BEF9B79D}" type="sibTrans" cxnId="{92C599B9-B4E7-452B-AE0B-900989C82A7C}">
      <dgm:prSet/>
      <dgm:spPr/>
      <dgm:t>
        <a:bodyPr/>
        <a:lstStyle/>
        <a:p>
          <a:endParaRPr lang="zh-CN" altLang="en-US"/>
        </a:p>
      </dgm:t>
    </dgm:pt>
    <dgm:pt modelId="{361BA5B7-354B-4EAC-B26A-B7FD60556191}">
      <dgm:prSet phldrT="[文本]" phldr="0" custT="0"/>
      <dgm:spPr/>
      <dgm:t>
        <a:bodyPr vert="horz" wrap="square"/>
        <a:lstStyle/>
        <a:p>
          <a:pPr>
            <a:lnSpc>
              <a:spcPct val="100000"/>
            </a:lnSpc>
            <a:spcBef>
              <a:spcPct val="0"/>
            </a:spcBef>
            <a:spcAft>
              <a:spcPct val="15000"/>
            </a:spcAft>
          </a:pPr>
          <a:endParaRPr lang="zh-CN" altLang="en-US"/>
        </a:p>
      </dgm:t>
    </dgm:pt>
    <dgm:pt modelId="{207C86C1-8D3B-40C5-9EDC-2EE4D5F386D1}" type="parTrans" cxnId="{1DE2BDEC-B71E-4327-BF9F-28AAB0695081}">
      <dgm:prSet/>
      <dgm:spPr/>
      <dgm:t>
        <a:bodyPr/>
        <a:lstStyle/>
        <a:p>
          <a:endParaRPr lang="zh-CN" altLang="en-US"/>
        </a:p>
      </dgm:t>
    </dgm:pt>
    <dgm:pt modelId="{E71CB000-DA61-41E3-8489-034910B917C4}" type="sibTrans" cxnId="{1DE2BDEC-B71E-4327-BF9F-28AAB0695081}">
      <dgm:prSet/>
      <dgm:spPr/>
      <dgm:t>
        <a:bodyPr/>
        <a:lstStyle/>
        <a:p>
          <a:endParaRPr lang="zh-CN" altLang="en-US"/>
        </a:p>
      </dgm:t>
    </dgm:pt>
    <dgm:pt modelId="{68BD68BC-1A6F-4897-AE58-D220871191CC}" type="pres">
      <dgm:prSet presAssocID="{CECC35F0-40B5-460D-A737-FC2ACF235663}" presName="composite" presStyleCnt="0">
        <dgm:presLayoutVars>
          <dgm:chMax val="5"/>
          <dgm:dir/>
          <dgm:animLvl val="ctr"/>
          <dgm:resizeHandles val="exact"/>
        </dgm:presLayoutVars>
      </dgm:prSet>
      <dgm:spPr/>
      <dgm:t>
        <a:bodyPr/>
        <a:lstStyle/>
        <a:p>
          <a:endParaRPr lang="zh-CN" altLang="en-US"/>
        </a:p>
      </dgm:t>
    </dgm:pt>
    <dgm:pt modelId="{DF7CCDCB-1FEF-446D-879C-7B573A150A85}" type="pres">
      <dgm:prSet presAssocID="{CECC35F0-40B5-460D-A737-FC2ACF235663}" presName="cycle" presStyleCnt="0"/>
      <dgm:spPr/>
    </dgm:pt>
    <dgm:pt modelId="{42504826-0B2E-42B2-89E0-6C444D015311}" type="pres">
      <dgm:prSet presAssocID="{CECC35F0-40B5-460D-A737-FC2ACF235663}" presName="centerShape" presStyleCnt="0"/>
      <dgm:spPr/>
      <dgm:t>
        <a:bodyPr/>
        <a:lstStyle/>
        <a:p>
          <a:endParaRPr lang="zh-CN" altLang="en-US"/>
        </a:p>
      </dgm:t>
    </dgm:pt>
    <dgm:pt modelId="{85032AF7-CC0A-43B1-ADBC-12E888570430}" type="pres">
      <dgm:prSet presAssocID="{CECC35F0-40B5-460D-A737-FC2ACF235663}" presName="connSite" presStyleLbl="node1" presStyleIdx="0" presStyleCnt="4"/>
      <dgm:spPr/>
    </dgm:pt>
    <dgm:pt modelId="{CE974068-7363-48BA-8A56-58FC71B522DC}" type="pres">
      <dgm:prSet presAssocID="{CECC35F0-40B5-460D-A737-FC2ACF235663}" presName="visible" presStyleLbl="node1" presStyleIdx="0" presStyleCnt="4"/>
      <dgm:spPr/>
    </dgm:pt>
    <dgm:pt modelId="{CFE719B1-FDDF-4968-9D26-52CE098EA344}" type="pres">
      <dgm:prSet presAssocID="{A2D4F7F4-4D7B-4483-B239-95405595478C}" presName="Name25" presStyleLbl="parChTrans1D1" presStyleIdx="0" presStyleCnt="3"/>
      <dgm:spPr/>
      <dgm:t>
        <a:bodyPr/>
        <a:lstStyle/>
        <a:p>
          <a:endParaRPr lang="zh-CN" altLang="en-US"/>
        </a:p>
      </dgm:t>
    </dgm:pt>
    <dgm:pt modelId="{269D1A46-C3B2-412B-A63B-90077459CAEC}" type="pres">
      <dgm:prSet presAssocID="{5517B846-E84C-4864-89B5-1273D93BC899}" presName="node" presStyleCnt="0"/>
      <dgm:spPr/>
    </dgm:pt>
    <dgm:pt modelId="{B9FD9A9B-F5B2-41C6-AA4C-23B98CB4FBF3}" type="pres">
      <dgm:prSet presAssocID="{5517B846-E84C-4864-89B5-1273D93BC899}" presName="parentNode" presStyleLbl="node1" presStyleIdx="1" presStyleCnt="4">
        <dgm:presLayoutVars>
          <dgm:chMax val="1"/>
          <dgm:bulletEnabled val="1"/>
        </dgm:presLayoutVars>
      </dgm:prSet>
      <dgm:spPr/>
      <dgm:t>
        <a:bodyPr/>
        <a:lstStyle/>
        <a:p>
          <a:endParaRPr lang="zh-CN" altLang="en-US"/>
        </a:p>
      </dgm:t>
    </dgm:pt>
    <dgm:pt modelId="{4B22126E-6F7A-4ADB-A489-ACBD46EA330A}" type="pres">
      <dgm:prSet presAssocID="{5517B846-E84C-4864-89B5-1273D93BC899}" presName="childNode" presStyleLbl="revTx" presStyleIdx="0" presStyleCnt="3">
        <dgm:presLayoutVars>
          <dgm:bulletEnabled val="1"/>
        </dgm:presLayoutVars>
      </dgm:prSet>
      <dgm:spPr/>
      <dgm:t>
        <a:bodyPr/>
        <a:lstStyle/>
        <a:p>
          <a:endParaRPr lang="zh-CN" altLang="en-US"/>
        </a:p>
      </dgm:t>
    </dgm:pt>
    <dgm:pt modelId="{DB5F8B40-7FFB-4BF2-AB97-4DD23BBB3CB3}" type="pres">
      <dgm:prSet presAssocID="{744BE3E2-E194-42E7-941A-C0F41144EE1E}" presName="Name25" presStyleLbl="parChTrans1D1" presStyleIdx="1" presStyleCnt="3"/>
      <dgm:spPr/>
      <dgm:t>
        <a:bodyPr/>
        <a:lstStyle/>
        <a:p>
          <a:endParaRPr lang="zh-CN" altLang="en-US"/>
        </a:p>
      </dgm:t>
    </dgm:pt>
    <dgm:pt modelId="{66D0D311-5AB8-4EC8-ABBC-B19EB1C7F0C4}" type="pres">
      <dgm:prSet presAssocID="{E400A229-425E-4517-A4E8-259BA4F1D641}" presName="node" presStyleCnt="0"/>
      <dgm:spPr/>
    </dgm:pt>
    <dgm:pt modelId="{8C52F264-3E24-4EC4-9000-82B4D521C9E0}" type="pres">
      <dgm:prSet presAssocID="{E400A229-425E-4517-A4E8-259BA4F1D641}" presName="parentNode" presStyleLbl="node1" presStyleIdx="2" presStyleCnt="4">
        <dgm:presLayoutVars>
          <dgm:chMax val="1"/>
          <dgm:bulletEnabled val="1"/>
        </dgm:presLayoutVars>
      </dgm:prSet>
      <dgm:spPr/>
      <dgm:t>
        <a:bodyPr/>
        <a:lstStyle/>
        <a:p>
          <a:endParaRPr lang="zh-CN" altLang="en-US"/>
        </a:p>
      </dgm:t>
    </dgm:pt>
    <dgm:pt modelId="{22A9452E-DB9D-4347-9D41-D29067BCCCC1}" type="pres">
      <dgm:prSet presAssocID="{E400A229-425E-4517-A4E8-259BA4F1D641}" presName="childNode" presStyleLbl="revTx" presStyleIdx="1" presStyleCnt="3">
        <dgm:presLayoutVars>
          <dgm:bulletEnabled val="1"/>
        </dgm:presLayoutVars>
      </dgm:prSet>
      <dgm:spPr/>
      <dgm:t>
        <a:bodyPr/>
        <a:lstStyle/>
        <a:p>
          <a:endParaRPr lang="zh-CN" altLang="en-US"/>
        </a:p>
      </dgm:t>
    </dgm:pt>
    <dgm:pt modelId="{863C0671-E2AB-40BD-AF6E-9FA09F369FF0}" type="pres">
      <dgm:prSet presAssocID="{A8B9A657-6E7B-4ED3-AB00-98E9F913A785}" presName="Name25" presStyleLbl="parChTrans1D1" presStyleIdx="2" presStyleCnt="3"/>
      <dgm:spPr/>
      <dgm:t>
        <a:bodyPr/>
        <a:lstStyle/>
        <a:p>
          <a:endParaRPr lang="zh-CN" altLang="en-US"/>
        </a:p>
      </dgm:t>
    </dgm:pt>
    <dgm:pt modelId="{A2B55D64-F506-4444-9F04-08EB2F045FE5}" type="pres">
      <dgm:prSet presAssocID="{E4931E8F-11B9-4A4A-B71C-F4F8CBF2A501}" presName="node" presStyleCnt="0"/>
      <dgm:spPr/>
    </dgm:pt>
    <dgm:pt modelId="{A4594B93-3116-410F-A9B6-83291B1F28AD}" type="pres">
      <dgm:prSet presAssocID="{E4931E8F-11B9-4A4A-B71C-F4F8CBF2A501}" presName="parentNode" presStyleLbl="node1" presStyleIdx="3" presStyleCnt="4">
        <dgm:presLayoutVars>
          <dgm:chMax val="1"/>
          <dgm:bulletEnabled val="1"/>
        </dgm:presLayoutVars>
      </dgm:prSet>
      <dgm:spPr/>
      <dgm:t>
        <a:bodyPr/>
        <a:lstStyle/>
        <a:p>
          <a:endParaRPr lang="zh-CN" altLang="en-US"/>
        </a:p>
      </dgm:t>
    </dgm:pt>
    <dgm:pt modelId="{A27E8F25-3FF6-4BDB-AC60-BAC2D7C34B3C}" type="pres">
      <dgm:prSet presAssocID="{E4931E8F-11B9-4A4A-B71C-F4F8CBF2A501}" presName="childNode" presStyleLbl="revTx" presStyleIdx="2" presStyleCnt="3">
        <dgm:presLayoutVars>
          <dgm:bulletEnabled val="1"/>
        </dgm:presLayoutVars>
      </dgm:prSet>
      <dgm:spPr/>
      <dgm:t>
        <a:bodyPr/>
        <a:lstStyle/>
        <a:p>
          <a:endParaRPr lang="zh-CN" altLang="en-US"/>
        </a:p>
      </dgm:t>
    </dgm:pt>
  </dgm:ptLst>
  <dgm:cxnLst>
    <dgm:cxn modelId="{63B181E2-6836-4815-B7AE-B9A533A0454B}" type="presOf" srcId="{E400A229-425E-4517-A4E8-259BA4F1D641}" destId="{8C52F264-3E24-4EC4-9000-82B4D521C9E0}" srcOrd="0" destOrd="0" presId="urn:microsoft.com/office/officeart/2005/8/layout/radial2#1"/>
    <dgm:cxn modelId="{A371CC0F-4494-4017-BA8C-0789E411B9A7}" type="presOf" srcId="{5517B846-E84C-4864-89B5-1273D93BC899}" destId="{B9FD9A9B-F5B2-41C6-AA4C-23B98CB4FBF3}" srcOrd="0" destOrd="0" presId="urn:microsoft.com/office/officeart/2005/8/layout/radial2#1"/>
    <dgm:cxn modelId="{94A7B201-1DBF-4D44-85B1-4D62FA0693AB}" type="presOf" srcId="{361BA5B7-354B-4EAC-B26A-B7FD60556191}" destId="{A27E8F25-3FF6-4BDB-AC60-BAC2D7C34B3C}" srcOrd="0" destOrd="0" presId="urn:microsoft.com/office/officeart/2005/8/layout/radial2#1"/>
    <dgm:cxn modelId="{E7D6C2F3-6D64-4CA0-97C7-0CDAB1806274}" type="presOf" srcId="{919B0E3A-CDEA-42FC-B66E-397405DAE14B}" destId="{22A9452E-DB9D-4347-9D41-D29067BCCCC1}" srcOrd="0" destOrd="0" presId="urn:microsoft.com/office/officeart/2005/8/layout/radial2#1"/>
    <dgm:cxn modelId="{9C4702D1-57B9-4A85-9769-A671F8AEBD04}" srcId="{5517B846-E84C-4864-89B5-1273D93BC899}" destId="{DCD7ECA2-2D44-4DD3-A485-E68F87783744}" srcOrd="0" destOrd="0" parTransId="{01D15587-7CA2-411A-BE30-B5D76E9735EB}" sibTransId="{D9EBDF9D-6177-42D1-A920-D45BC9B43FC5}"/>
    <dgm:cxn modelId="{0E090BA3-E8CF-46F0-99E6-E59EDE23ABA4}" srcId="{CECC35F0-40B5-460D-A737-FC2ACF235663}" destId="{E400A229-425E-4517-A4E8-259BA4F1D641}" srcOrd="1" destOrd="0" parTransId="{744BE3E2-E194-42E7-941A-C0F41144EE1E}" sibTransId="{34CF2285-61E3-46B7-8454-DD4724942BE4}"/>
    <dgm:cxn modelId="{92C599B9-B4E7-452B-AE0B-900989C82A7C}" srcId="{CECC35F0-40B5-460D-A737-FC2ACF235663}" destId="{E4931E8F-11B9-4A4A-B71C-F4F8CBF2A501}" srcOrd="2" destOrd="0" parTransId="{A8B9A657-6E7B-4ED3-AB00-98E9F913A785}" sibTransId="{18A58144-A08A-4AA2-87B4-A1B3BEF9B79D}"/>
    <dgm:cxn modelId="{878EA5E8-77A2-41BF-9248-63024BF5B2B6}" type="presOf" srcId="{DCD7ECA2-2D44-4DD3-A485-E68F87783744}" destId="{4B22126E-6F7A-4ADB-A489-ACBD46EA330A}" srcOrd="0" destOrd="0" presId="urn:microsoft.com/office/officeart/2005/8/layout/radial2#1"/>
    <dgm:cxn modelId="{3CC8F3B5-CEC3-488A-8FFD-BBD77250615B}" type="presOf" srcId="{744BE3E2-E194-42E7-941A-C0F41144EE1E}" destId="{DB5F8B40-7FFB-4BF2-AB97-4DD23BBB3CB3}" srcOrd="0" destOrd="0" presId="urn:microsoft.com/office/officeart/2005/8/layout/radial2#1"/>
    <dgm:cxn modelId="{DFCF2AF7-6EC3-4DAC-BDCF-5839766561FF}" type="presOf" srcId="{E4931E8F-11B9-4A4A-B71C-F4F8CBF2A501}" destId="{A4594B93-3116-410F-A9B6-83291B1F28AD}" srcOrd="0" destOrd="0" presId="urn:microsoft.com/office/officeart/2005/8/layout/radial2#1"/>
    <dgm:cxn modelId="{96960729-9F6A-4B05-99C6-A363946594F9}" type="presOf" srcId="{CECC35F0-40B5-460D-A737-FC2ACF235663}" destId="{68BD68BC-1A6F-4897-AE58-D220871191CC}" srcOrd="0" destOrd="0" presId="urn:microsoft.com/office/officeart/2005/8/layout/radial2#1"/>
    <dgm:cxn modelId="{8663AF43-8F32-4CC1-80F2-6FA33C11683C}" type="presOf" srcId="{A2D4F7F4-4D7B-4483-B239-95405595478C}" destId="{CFE719B1-FDDF-4968-9D26-52CE098EA344}" srcOrd="0" destOrd="0" presId="urn:microsoft.com/office/officeart/2005/8/layout/radial2#1"/>
    <dgm:cxn modelId="{A916440B-160E-411B-BF14-1473F987CE9A}" type="presOf" srcId="{A8B9A657-6E7B-4ED3-AB00-98E9F913A785}" destId="{863C0671-E2AB-40BD-AF6E-9FA09F369FF0}" srcOrd="0" destOrd="0" presId="urn:microsoft.com/office/officeart/2005/8/layout/radial2#1"/>
    <dgm:cxn modelId="{4866B495-CE45-4BFD-9AE3-740B48B5C054}" srcId="{CECC35F0-40B5-460D-A737-FC2ACF235663}" destId="{5517B846-E84C-4864-89B5-1273D93BC899}" srcOrd="0" destOrd="0" parTransId="{A2D4F7F4-4D7B-4483-B239-95405595478C}" sibTransId="{2B544C9C-8E05-42F5-9212-6599E4B2ECE4}"/>
    <dgm:cxn modelId="{1DE2BDEC-B71E-4327-BF9F-28AAB0695081}" srcId="{E4931E8F-11B9-4A4A-B71C-F4F8CBF2A501}" destId="{361BA5B7-354B-4EAC-B26A-B7FD60556191}" srcOrd="0" destOrd="0" parTransId="{207C86C1-8D3B-40C5-9EDC-2EE4D5F386D1}" sibTransId="{E71CB000-DA61-41E3-8489-034910B917C4}"/>
    <dgm:cxn modelId="{654F28A9-F440-40B3-ACA8-34DBC3D6FB55}" srcId="{E400A229-425E-4517-A4E8-259BA4F1D641}" destId="{919B0E3A-CDEA-42FC-B66E-397405DAE14B}" srcOrd="0" destOrd="0" parTransId="{765A7463-79A9-413A-8CAF-6C8736DF737E}" sibTransId="{80820266-7227-487E-A6BE-5F11438118AA}"/>
    <dgm:cxn modelId="{F05D50C1-5402-462B-8983-677EE1D69D92}" type="presParOf" srcId="{68BD68BC-1A6F-4897-AE58-D220871191CC}" destId="{DF7CCDCB-1FEF-446D-879C-7B573A150A85}" srcOrd="0" destOrd="0" presId="urn:microsoft.com/office/officeart/2005/8/layout/radial2#1"/>
    <dgm:cxn modelId="{8A3859FC-15F1-4F6A-8F4D-E3744A328C73}" type="presParOf" srcId="{DF7CCDCB-1FEF-446D-879C-7B573A150A85}" destId="{42504826-0B2E-42B2-89E0-6C444D015311}" srcOrd="0" destOrd="0" presId="urn:microsoft.com/office/officeart/2005/8/layout/radial2#1"/>
    <dgm:cxn modelId="{D56AF512-FE09-4B6C-85DB-CA5739AD5224}" type="presParOf" srcId="{42504826-0B2E-42B2-89E0-6C444D015311}" destId="{85032AF7-CC0A-43B1-ADBC-12E888570430}" srcOrd="0" destOrd="0" presId="urn:microsoft.com/office/officeart/2005/8/layout/radial2#1"/>
    <dgm:cxn modelId="{ADEE51B5-849C-4F52-BDBB-71CF19D11431}" type="presParOf" srcId="{42504826-0B2E-42B2-89E0-6C444D015311}" destId="{CE974068-7363-48BA-8A56-58FC71B522DC}" srcOrd="1" destOrd="0" presId="urn:microsoft.com/office/officeart/2005/8/layout/radial2#1"/>
    <dgm:cxn modelId="{E7CA5CCF-85DF-4CA1-83AB-B174EAF3CC22}" type="presParOf" srcId="{DF7CCDCB-1FEF-446D-879C-7B573A150A85}" destId="{CFE719B1-FDDF-4968-9D26-52CE098EA344}" srcOrd="1" destOrd="0" presId="urn:microsoft.com/office/officeart/2005/8/layout/radial2#1"/>
    <dgm:cxn modelId="{3695C8EA-7540-4102-88E0-BC054CC5E140}" type="presParOf" srcId="{DF7CCDCB-1FEF-446D-879C-7B573A150A85}" destId="{269D1A46-C3B2-412B-A63B-90077459CAEC}" srcOrd="2" destOrd="0" presId="urn:microsoft.com/office/officeart/2005/8/layout/radial2#1"/>
    <dgm:cxn modelId="{173D537B-51DD-42D9-91EF-06CA98FCC14F}" type="presParOf" srcId="{269D1A46-C3B2-412B-A63B-90077459CAEC}" destId="{B9FD9A9B-F5B2-41C6-AA4C-23B98CB4FBF3}" srcOrd="0" destOrd="0" presId="urn:microsoft.com/office/officeart/2005/8/layout/radial2#1"/>
    <dgm:cxn modelId="{9B5A9E32-F199-46A9-89AE-CED44B95CE56}" type="presParOf" srcId="{269D1A46-C3B2-412B-A63B-90077459CAEC}" destId="{4B22126E-6F7A-4ADB-A489-ACBD46EA330A}" srcOrd="1" destOrd="0" presId="urn:microsoft.com/office/officeart/2005/8/layout/radial2#1"/>
    <dgm:cxn modelId="{28C65B0C-4795-4D4C-BD80-1F853505060C}" type="presParOf" srcId="{DF7CCDCB-1FEF-446D-879C-7B573A150A85}" destId="{DB5F8B40-7FFB-4BF2-AB97-4DD23BBB3CB3}" srcOrd="3" destOrd="0" presId="urn:microsoft.com/office/officeart/2005/8/layout/radial2#1"/>
    <dgm:cxn modelId="{BD010107-531D-45F2-A2B9-91EC3C307110}" type="presParOf" srcId="{DF7CCDCB-1FEF-446D-879C-7B573A150A85}" destId="{66D0D311-5AB8-4EC8-ABBC-B19EB1C7F0C4}" srcOrd="4" destOrd="0" presId="urn:microsoft.com/office/officeart/2005/8/layout/radial2#1"/>
    <dgm:cxn modelId="{CE318650-1726-468D-B38E-3DBC08F7289F}" type="presParOf" srcId="{66D0D311-5AB8-4EC8-ABBC-B19EB1C7F0C4}" destId="{8C52F264-3E24-4EC4-9000-82B4D521C9E0}" srcOrd="0" destOrd="0" presId="urn:microsoft.com/office/officeart/2005/8/layout/radial2#1"/>
    <dgm:cxn modelId="{45C39BEB-FCCF-4A68-8E27-BDE14015CB2C}" type="presParOf" srcId="{66D0D311-5AB8-4EC8-ABBC-B19EB1C7F0C4}" destId="{22A9452E-DB9D-4347-9D41-D29067BCCCC1}" srcOrd="1" destOrd="0" presId="urn:microsoft.com/office/officeart/2005/8/layout/radial2#1"/>
    <dgm:cxn modelId="{7FC33683-E090-4F77-86BE-54B7FF972E08}" type="presParOf" srcId="{DF7CCDCB-1FEF-446D-879C-7B573A150A85}" destId="{863C0671-E2AB-40BD-AF6E-9FA09F369FF0}" srcOrd="5" destOrd="0" presId="urn:microsoft.com/office/officeart/2005/8/layout/radial2#1"/>
    <dgm:cxn modelId="{8FC69543-FB1D-497F-9827-E073D3E3646F}" type="presParOf" srcId="{DF7CCDCB-1FEF-446D-879C-7B573A150A85}" destId="{A2B55D64-F506-4444-9F04-08EB2F045FE5}" srcOrd="6" destOrd="0" presId="urn:microsoft.com/office/officeart/2005/8/layout/radial2#1"/>
    <dgm:cxn modelId="{89E18ABB-6735-4EC8-A4E3-C69608AE14A2}" type="presParOf" srcId="{A2B55D64-F506-4444-9F04-08EB2F045FE5}" destId="{A4594B93-3116-410F-A9B6-83291B1F28AD}" srcOrd="0" destOrd="0" presId="urn:microsoft.com/office/officeart/2005/8/layout/radial2#1"/>
    <dgm:cxn modelId="{094698F2-D9A9-40E4-84C1-C3834CE1F1B5}" type="presParOf" srcId="{A2B55D64-F506-4444-9F04-08EB2F045FE5}" destId="{A27E8F25-3FF6-4BDB-AC60-BAC2D7C34B3C}" srcOrd="1" destOrd="0" presId="urn:microsoft.com/office/officeart/2005/8/layout/radial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C0671-E2AB-40BD-AF6E-9FA09F369FF0}">
      <dsp:nvSpPr>
        <dsp:cNvPr id="0" name=""/>
        <dsp:cNvSpPr/>
      </dsp:nvSpPr>
      <dsp:spPr>
        <a:xfrm rot="2562820">
          <a:off x="1510244" y="2973952"/>
          <a:ext cx="586741" cy="65214"/>
        </a:xfrm>
        <a:custGeom>
          <a:avLst/>
          <a:gdLst/>
          <a:ahLst/>
          <a:cxnLst/>
          <a:rect l="0" t="0" r="0" b="0"/>
          <a:pathLst>
            <a:path>
              <a:moveTo>
                <a:pt x="0" y="32607"/>
              </a:moveTo>
              <a:lnTo>
                <a:pt x="586741"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5F8B40-7FFB-4BF2-AB97-4DD23BBB3CB3}">
      <dsp:nvSpPr>
        <dsp:cNvPr id="0" name=""/>
        <dsp:cNvSpPr/>
      </dsp:nvSpPr>
      <dsp:spPr>
        <a:xfrm>
          <a:off x="1588060" y="2171477"/>
          <a:ext cx="652678" cy="65214"/>
        </a:xfrm>
        <a:custGeom>
          <a:avLst/>
          <a:gdLst/>
          <a:ahLst/>
          <a:cxnLst/>
          <a:rect l="0" t="0" r="0" b="0"/>
          <a:pathLst>
            <a:path>
              <a:moveTo>
                <a:pt x="0" y="32607"/>
              </a:moveTo>
              <a:lnTo>
                <a:pt x="652678"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E719B1-FDDF-4968-9D26-52CE098EA344}">
      <dsp:nvSpPr>
        <dsp:cNvPr id="0" name=""/>
        <dsp:cNvSpPr/>
      </dsp:nvSpPr>
      <dsp:spPr>
        <a:xfrm rot="19037180">
          <a:off x="1510244" y="1369002"/>
          <a:ext cx="586741" cy="65214"/>
        </a:xfrm>
        <a:custGeom>
          <a:avLst/>
          <a:gdLst/>
          <a:ahLst/>
          <a:cxnLst/>
          <a:rect l="0" t="0" r="0" b="0"/>
          <a:pathLst>
            <a:path>
              <a:moveTo>
                <a:pt x="0" y="32607"/>
              </a:moveTo>
              <a:lnTo>
                <a:pt x="586741"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74068-7363-48BA-8A56-58FC71B522DC}">
      <dsp:nvSpPr>
        <dsp:cNvPr id="0" name=""/>
        <dsp:cNvSpPr/>
      </dsp:nvSpPr>
      <dsp:spPr>
        <a:xfrm>
          <a:off x="592" y="1270280"/>
          <a:ext cx="1867608" cy="18676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FD9A9B-F5B2-41C6-AA4C-23B98CB4FBF3}">
      <dsp:nvSpPr>
        <dsp:cNvPr id="0" name=""/>
        <dsp:cNvSpPr/>
      </dsp:nvSpPr>
      <dsp:spPr>
        <a:xfrm>
          <a:off x="1870556" y="262264"/>
          <a:ext cx="1120565" cy="11205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100000"/>
            </a:lnSpc>
            <a:spcBef>
              <a:spcPct val="0"/>
            </a:spcBef>
            <a:spcAft>
              <a:spcPct val="35000"/>
            </a:spcAft>
          </a:pPr>
          <a:r>
            <a:rPr lang="zh-CN" altLang="en-US" sz="1700" kern="1200" dirty="0"/>
            <a:t>提供电源</a:t>
          </a:r>
        </a:p>
      </dsp:txBody>
      <dsp:txXfrm>
        <a:off x="2034659" y="426367"/>
        <a:ext cx="792359" cy="792359"/>
      </dsp:txXfrm>
    </dsp:sp>
    <dsp:sp modelId="{4B22126E-6F7A-4ADB-A489-ACBD46EA330A}">
      <dsp:nvSpPr>
        <dsp:cNvPr id="0" name=""/>
        <dsp:cNvSpPr/>
      </dsp:nvSpPr>
      <dsp:spPr>
        <a:xfrm>
          <a:off x="3103178" y="262264"/>
          <a:ext cx="1680847" cy="11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100000"/>
            </a:lnSpc>
            <a:spcBef>
              <a:spcPct val="0"/>
            </a:spcBef>
            <a:spcAft>
              <a:spcPct val="15000"/>
            </a:spcAft>
            <a:buChar char="••"/>
          </a:pPr>
          <a:endParaRPr lang="zh-CN" altLang="en-US" sz="6500" kern="1200"/>
        </a:p>
      </dsp:txBody>
      <dsp:txXfrm>
        <a:off x="3103178" y="262264"/>
        <a:ext cx="1680847" cy="1120565"/>
      </dsp:txXfrm>
    </dsp:sp>
    <dsp:sp modelId="{8C52F264-3E24-4EC4-9000-82B4D521C9E0}">
      <dsp:nvSpPr>
        <dsp:cNvPr id="0" name=""/>
        <dsp:cNvSpPr/>
      </dsp:nvSpPr>
      <dsp:spPr>
        <a:xfrm>
          <a:off x="2240738" y="1643802"/>
          <a:ext cx="1120565" cy="11205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100000"/>
            </a:lnSpc>
            <a:spcBef>
              <a:spcPct val="0"/>
            </a:spcBef>
            <a:spcAft>
              <a:spcPct val="35000"/>
            </a:spcAft>
          </a:pPr>
          <a:r>
            <a:rPr lang="zh-CN" altLang="en-US" sz="1700" kern="1200" dirty="0"/>
            <a:t>电源分配</a:t>
          </a:r>
        </a:p>
      </dsp:txBody>
      <dsp:txXfrm>
        <a:off x="2404841" y="1807905"/>
        <a:ext cx="792359" cy="792359"/>
      </dsp:txXfrm>
    </dsp:sp>
    <dsp:sp modelId="{22A9452E-DB9D-4347-9D41-D29067BCCCC1}">
      <dsp:nvSpPr>
        <dsp:cNvPr id="0" name=""/>
        <dsp:cNvSpPr/>
      </dsp:nvSpPr>
      <dsp:spPr>
        <a:xfrm>
          <a:off x="3473360" y="1643802"/>
          <a:ext cx="1680847" cy="11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100000"/>
            </a:lnSpc>
            <a:spcBef>
              <a:spcPct val="0"/>
            </a:spcBef>
            <a:spcAft>
              <a:spcPct val="15000"/>
            </a:spcAft>
            <a:buChar char="••"/>
          </a:pPr>
          <a:endParaRPr lang="zh-CN" altLang="en-US" sz="6500" kern="1200"/>
        </a:p>
      </dsp:txBody>
      <dsp:txXfrm>
        <a:off x="3473360" y="1643802"/>
        <a:ext cx="1680847" cy="1120565"/>
      </dsp:txXfrm>
    </dsp:sp>
    <dsp:sp modelId="{A4594B93-3116-410F-A9B6-83291B1F28AD}">
      <dsp:nvSpPr>
        <dsp:cNvPr id="0" name=""/>
        <dsp:cNvSpPr/>
      </dsp:nvSpPr>
      <dsp:spPr>
        <a:xfrm>
          <a:off x="1870556" y="3025340"/>
          <a:ext cx="1120565" cy="112056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100000"/>
            </a:lnSpc>
            <a:spcBef>
              <a:spcPct val="0"/>
            </a:spcBef>
            <a:spcAft>
              <a:spcPct val="35000"/>
            </a:spcAft>
          </a:pPr>
          <a:r>
            <a:rPr lang="zh-CN" altLang="en-US" sz="1700" kern="1200" dirty="0"/>
            <a:t>保护与监控</a:t>
          </a:r>
        </a:p>
      </dsp:txBody>
      <dsp:txXfrm>
        <a:off x="2034659" y="3189443"/>
        <a:ext cx="792359" cy="792359"/>
      </dsp:txXfrm>
    </dsp:sp>
    <dsp:sp modelId="{A27E8F25-3FF6-4BDB-AC60-BAC2D7C34B3C}">
      <dsp:nvSpPr>
        <dsp:cNvPr id="0" name=""/>
        <dsp:cNvSpPr/>
      </dsp:nvSpPr>
      <dsp:spPr>
        <a:xfrm>
          <a:off x="3103178" y="3025340"/>
          <a:ext cx="1680847" cy="1120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85750" lvl="1" indent="-285750" algn="l" defTabSz="2889250">
            <a:lnSpc>
              <a:spcPct val="100000"/>
            </a:lnSpc>
            <a:spcBef>
              <a:spcPct val="0"/>
            </a:spcBef>
            <a:spcAft>
              <a:spcPct val="15000"/>
            </a:spcAft>
            <a:buChar char="••"/>
          </a:pPr>
          <a:endParaRPr lang="zh-CN" altLang="en-US" sz="6500" kern="1200"/>
        </a:p>
      </dsp:txBody>
      <dsp:txXfrm>
        <a:off x="3103178" y="3025340"/>
        <a:ext cx="1680847" cy="1120565"/>
      </dsp:txXfrm>
    </dsp:sp>
  </dsp:spTree>
</dsp:drawing>
</file>

<file path=ppt/diagrams/layout1.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t>2019/8/6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t>‹#›</a:t>
            </a:fld>
            <a:endParaRPr lang="zh-CN" altLang="en-US"/>
          </a:p>
        </p:txBody>
      </p:sp>
    </p:spTree>
    <p:extLst>
      <p:ext uri="{BB962C8B-B14F-4D97-AF65-F5344CB8AC3E}">
        <p14:creationId xmlns:p14="http://schemas.microsoft.com/office/powerpoint/2010/main" val="186372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t>2019/8/6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t>‹#›</a:t>
            </a:fld>
            <a:endParaRPr lang="zh-CN" altLang="en-US"/>
          </a:p>
        </p:txBody>
      </p:sp>
    </p:spTree>
    <p:extLst>
      <p:ext uri="{BB962C8B-B14F-4D97-AF65-F5344CB8AC3E}">
        <p14:creationId xmlns:p14="http://schemas.microsoft.com/office/powerpoint/2010/main" val="215813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支路</a:t>
            </a:r>
            <a:r>
              <a:rPr lang="en-US" altLang="zh-CN" dirty="0" smtClean="0"/>
              <a:t>B</a:t>
            </a:r>
          </a:p>
        </p:txBody>
      </p:sp>
      <p:sp>
        <p:nvSpPr>
          <p:cNvPr id="4" name="灯片编号占位符 3"/>
          <p:cNvSpPr>
            <a:spLocks noGrp="1"/>
          </p:cNvSpPr>
          <p:nvPr>
            <p:ph type="sldNum" sz="quarter" idx="10"/>
          </p:nvPr>
        </p:nvSpPr>
        <p:spPr/>
        <p:txBody>
          <a:bodyPr/>
          <a:lstStyle/>
          <a:p>
            <a:fld id="{7502BD0B-23ED-4A76-9C99-2E249C5C7E4F}" type="slidenum">
              <a:rPr lang="zh-CN" altLang="en-US" smtClean="0"/>
              <a:t>16</a:t>
            </a:fld>
            <a:endParaRPr lang="zh-CN" altLang="en-US"/>
          </a:p>
        </p:txBody>
      </p:sp>
    </p:spTree>
    <p:extLst>
      <p:ext uri="{BB962C8B-B14F-4D97-AF65-F5344CB8AC3E}">
        <p14:creationId xmlns:p14="http://schemas.microsoft.com/office/powerpoint/2010/main" val="1150086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22886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99660" y="6156325"/>
            <a:ext cx="2771775" cy="398780"/>
          </a:xfrm>
          <a:prstGeom prst="rect">
            <a:avLst/>
          </a:prstGeom>
          <a:noFill/>
        </p:spPr>
        <p:txBody>
          <a:bodyPr wrap="square" rtlCol="0">
            <a:spAutoFit/>
          </a:bodyPr>
          <a:lstStyle/>
          <a:p>
            <a:pPr algn="ctr"/>
            <a:r>
              <a:rPr lang="zh-CN" altLang="en-US" sz="2000" b="1" dirty="0">
                <a:solidFill>
                  <a:schemeClr val="tx1">
                    <a:lumMod val="75000"/>
                    <a:lumOff val="25000"/>
                  </a:schemeClr>
                </a:solidFill>
              </a:rPr>
              <a:t>润泽科技发展有限公司</a:t>
            </a: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3"/>
          <a:stretch>
            <a:fillRect/>
          </a:stretch>
        </p:blipFill>
        <p:spPr>
          <a:xfrm>
            <a:off x="203200" y="1968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3" name="图片 2" descr="fd7822eee3c587287323d4825493695"/>
          <p:cNvPicPr>
            <a:picLocks noChangeAspect="1"/>
          </p:cNvPicPr>
          <p:nvPr userDrawn="1"/>
        </p:nvPicPr>
        <p:blipFill>
          <a:blip r:embed="rId2"/>
          <a:stretch>
            <a:fillRect/>
          </a:stretch>
        </p:blipFill>
        <p:spPr>
          <a:xfrm>
            <a:off x="8565515" y="227965"/>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365490"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34453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44740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44740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260080"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t>‹#›</a:t>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354695" y="332740"/>
            <a:ext cx="3602990" cy="822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858385" y="6093460"/>
            <a:ext cx="278447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3"/>
          <a:stretch>
            <a:fillRect/>
          </a:stretch>
        </p:blipFill>
        <p:spPr>
          <a:xfrm>
            <a:off x="8460740" y="35623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3287688" y="3212976"/>
            <a:ext cx="5387481"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列头柜设备操作培训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2664296" cy="646331"/>
          </a:xfrm>
          <a:prstGeom prst="rect">
            <a:avLst/>
          </a:prstGeom>
          <a:noFill/>
        </p:spPr>
        <p:txBody>
          <a:bodyPr wrap="square" rtlCol="0">
            <a:spAutoFit/>
          </a:bodyPr>
          <a:lstStyle/>
          <a:p>
            <a:r>
              <a:rPr lang="zh-CN" altLang="en-US" dirty="0" smtClean="0"/>
              <a:t>培训讲师：南晓峰</a:t>
            </a:r>
            <a:endParaRPr lang="en-US" altLang="zh-CN" dirty="0" smtClean="0"/>
          </a:p>
          <a:p>
            <a:r>
              <a:rPr lang="zh-CN" altLang="en-US" dirty="0" smtClean="0"/>
              <a:t>培训日期：</a:t>
            </a:r>
            <a:r>
              <a:rPr lang="en-US" altLang="zh-CN" dirty="0" smtClean="0">
                <a:latin typeface="+mj-ea"/>
                <a:ea typeface="+mj-ea"/>
              </a:rPr>
              <a:t>2019/3/6</a:t>
            </a:r>
            <a:endParaRPr lang="zh-CN" altLang="en-US" dirty="0">
              <a:latin typeface="+mj-ea"/>
              <a:ea typeface="+mj-ea"/>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9</a:t>
            </a:fld>
            <a:endParaRPr lang="zh-CN" altLang="en-US" dirty="0"/>
          </a:p>
        </p:txBody>
      </p:sp>
      <p:pic>
        <p:nvPicPr>
          <p:cNvPr id="8194" name="Picture 2" descr="C:\Users\ADMINI~1\AppData\Local\Temp\WeChat Files\1085c52f214b7edaebebe5ac03d01c1.jpg"/>
          <p:cNvPicPr>
            <a:picLocks noChangeAspect="1" noChangeArrowheads="1"/>
          </p:cNvPicPr>
          <p:nvPr/>
        </p:nvPicPr>
        <p:blipFill rotWithShape="1">
          <a:blip r:embed="rId2">
            <a:extLst>
              <a:ext uri="{28A0092B-C50C-407E-A947-70E740481C1C}">
                <a14:useLocalDpi xmlns:a14="http://schemas.microsoft.com/office/drawing/2010/main" val="0"/>
              </a:ext>
            </a:extLst>
          </a:blip>
          <a:srcRect l="11905" t="15238" r="12380" b="29100"/>
          <a:stretch/>
        </p:blipFill>
        <p:spPr bwMode="auto">
          <a:xfrm>
            <a:off x="3853205" y="1593957"/>
            <a:ext cx="6923315" cy="38172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9416" y="1844824"/>
            <a:ext cx="2448271" cy="2862322"/>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主界面：</a:t>
            </a:r>
            <a:endParaRPr lang="en-US" altLang="zh-CN" dirty="0" smtClean="0"/>
          </a:p>
          <a:p>
            <a:pPr>
              <a:lnSpc>
                <a:spcPct val="200000"/>
              </a:lnSpc>
            </a:pPr>
            <a:r>
              <a:rPr lang="zh-CN" altLang="en-US" dirty="0" smtClean="0"/>
              <a:t>触摸屏主界面包括：运行数据、参数设置、历史报表、历史报警及用户登录几项。</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72867475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10</a:t>
            </a:fld>
            <a:endParaRPr lang="zh-CN" altLang="en-US" dirty="0"/>
          </a:p>
        </p:txBody>
      </p:sp>
      <p:pic>
        <p:nvPicPr>
          <p:cNvPr id="1026" name="Picture 2" descr="C:\Users\Administrator\Desktop\微信图片_20190306113426.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48" t="17873" r="1595" b="15783"/>
          <a:stretch/>
        </p:blipFill>
        <p:spPr bwMode="auto">
          <a:xfrm>
            <a:off x="3503712" y="1412776"/>
            <a:ext cx="7997396" cy="4607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用户登录：</a:t>
            </a:r>
            <a:endParaRPr lang="en-US" altLang="zh-CN" dirty="0" smtClean="0"/>
          </a:p>
          <a:p>
            <a:pPr>
              <a:lnSpc>
                <a:spcPct val="200000"/>
              </a:lnSpc>
            </a:pPr>
            <a:r>
              <a:rPr lang="zh-CN" altLang="en-US" dirty="0" smtClean="0"/>
              <a:t>查看数据及报警等信息，首先应登录后才可查看。</a:t>
            </a:r>
            <a:endParaRPr lang="en-US" altLang="zh-CN" dirty="0" smtClean="0"/>
          </a:p>
          <a:p>
            <a:pPr>
              <a:lnSpc>
                <a:spcPct val="200000"/>
              </a:lnSpc>
            </a:pPr>
            <a:r>
              <a:rPr lang="zh-CN" altLang="en-US" dirty="0" smtClean="0"/>
              <a:t>用户名选择负责人，密码为</a:t>
            </a:r>
            <a:r>
              <a:rPr lang="en-US" altLang="zh-CN" dirty="0" smtClean="0"/>
              <a:t>123456</a:t>
            </a:r>
            <a:r>
              <a:rPr lang="zh-CN" altLang="en-US" dirty="0" smtClean="0"/>
              <a:t>。</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219934928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11</a:t>
            </a:fld>
            <a:endParaRPr lang="zh-CN" altLang="en-US" dirty="0"/>
          </a:p>
        </p:txBody>
      </p:sp>
      <p:pic>
        <p:nvPicPr>
          <p:cNvPr id="9218" name="Picture 2" descr="C:\Users\ADMINI~1\AppData\Local\Temp\WeChat Files\e301c34a492a5744a74cd9b09e6a730.jpg"/>
          <p:cNvPicPr>
            <a:picLocks noChangeAspect="1" noChangeArrowheads="1"/>
          </p:cNvPicPr>
          <p:nvPr/>
        </p:nvPicPr>
        <p:blipFill rotWithShape="1">
          <a:blip r:embed="rId2">
            <a:extLst>
              <a:ext uri="{28A0092B-C50C-407E-A947-70E740481C1C}">
                <a14:useLocalDpi xmlns:a14="http://schemas.microsoft.com/office/drawing/2010/main" val="0"/>
              </a:ext>
            </a:extLst>
          </a:blip>
          <a:srcRect l="7460" t="9312" r="6985" b="26138"/>
          <a:stretch/>
        </p:blipFill>
        <p:spPr bwMode="auto">
          <a:xfrm>
            <a:off x="3529383" y="1378406"/>
            <a:ext cx="7823201" cy="44268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右图为主路</a:t>
            </a:r>
            <a:r>
              <a:rPr lang="en-US" altLang="zh-CN" dirty="0" smtClean="0"/>
              <a:t>A</a:t>
            </a:r>
            <a:r>
              <a:rPr lang="zh-CN" altLang="en-US" dirty="0" smtClean="0"/>
              <a:t>路运行数据，包括电压、电流、功率、电能及负载率等。点击后页可查看详细运行数据。</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46779925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12</a:t>
            </a:fld>
            <a:endParaRPr lang="zh-CN" altLang="en-US" dirty="0"/>
          </a:p>
        </p:txBody>
      </p:sp>
      <p:pic>
        <p:nvPicPr>
          <p:cNvPr id="11266" name="Picture 2" descr="C:\Users\ADMINI~1\AppData\Local\Temp\WeChat Files\2fbf93ab895b1396b2f2e31c86174c4.jpg"/>
          <p:cNvPicPr>
            <a:picLocks noChangeAspect="1" noChangeArrowheads="1"/>
          </p:cNvPicPr>
          <p:nvPr/>
        </p:nvPicPr>
        <p:blipFill rotWithShape="1">
          <a:blip r:embed="rId2">
            <a:extLst>
              <a:ext uri="{28A0092B-C50C-407E-A947-70E740481C1C}">
                <a14:useLocalDpi xmlns:a14="http://schemas.microsoft.com/office/drawing/2010/main" val="0"/>
              </a:ext>
            </a:extLst>
          </a:blip>
          <a:srcRect l="5397" t="9736" r="5874" b="24233"/>
          <a:stretch/>
        </p:blipFill>
        <p:spPr bwMode="auto">
          <a:xfrm>
            <a:off x="3527131" y="1348814"/>
            <a:ext cx="8113485" cy="45284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右图为主路</a:t>
            </a:r>
            <a:r>
              <a:rPr lang="en-US" altLang="zh-CN" dirty="0" smtClean="0"/>
              <a:t>A</a:t>
            </a:r>
            <a:r>
              <a:rPr lang="zh-CN" altLang="en-US" dirty="0" smtClean="0"/>
              <a:t>路详细运行数据，包括每相功率、功率因素等。点击后页可查看主路</a:t>
            </a:r>
            <a:r>
              <a:rPr lang="en-US" altLang="zh-CN" dirty="0" smtClean="0"/>
              <a:t>B</a:t>
            </a:r>
            <a:r>
              <a:rPr lang="zh-CN" altLang="en-US" dirty="0" smtClean="0"/>
              <a:t>路运行数据。</a:t>
            </a:r>
            <a:endParaRPr lang="zh-CN" altLang="en-US" dirty="0"/>
          </a:p>
        </p:txBody>
      </p:sp>
      <p:sp>
        <p:nvSpPr>
          <p:cNvPr id="7" name="TextBox 6"/>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1865160125"/>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13</a:t>
            </a:fld>
            <a:endParaRPr lang="zh-CN" altLang="en-US" dirty="0"/>
          </a:p>
        </p:txBody>
      </p:sp>
      <p:pic>
        <p:nvPicPr>
          <p:cNvPr id="4098" name="Picture 2" descr="C:\Users\ADMINI~1\AppData\Local\Temp\WeChat Files\6c5359c538edddb734386d2583f5326.jpg"/>
          <p:cNvPicPr>
            <a:picLocks noChangeAspect="1" noChangeArrowheads="1"/>
          </p:cNvPicPr>
          <p:nvPr/>
        </p:nvPicPr>
        <p:blipFill rotWithShape="1">
          <a:blip r:embed="rId2">
            <a:extLst>
              <a:ext uri="{28A0092B-C50C-407E-A947-70E740481C1C}">
                <a14:useLocalDpi xmlns:a14="http://schemas.microsoft.com/office/drawing/2010/main" val="0"/>
              </a:ext>
            </a:extLst>
          </a:blip>
          <a:srcRect l="7461" t="9736" r="7937" b="25714"/>
          <a:stretch/>
        </p:blipFill>
        <p:spPr bwMode="auto">
          <a:xfrm>
            <a:off x="3863752" y="1378406"/>
            <a:ext cx="7736116" cy="4426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右图为主路</a:t>
            </a:r>
            <a:r>
              <a:rPr lang="en-US" altLang="zh-CN" dirty="0"/>
              <a:t>B</a:t>
            </a:r>
            <a:r>
              <a:rPr lang="zh-CN" altLang="en-US" dirty="0" smtClean="0"/>
              <a:t>路运行数据，包括电压、电流、功率、电能及负载率等。点击后页可查看详细运行数据。</a:t>
            </a:r>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130424250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14</a:t>
            </a:fld>
            <a:endParaRPr lang="zh-CN" altLang="en-US" dirty="0"/>
          </a:p>
        </p:txBody>
      </p:sp>
      <p:pic>
        <p:nvPicPr>
          <p:cNvPr id="5122" name="Picture 2" descr="C:\Users\ADMINI~1\AppData\Local\Temp\WeChat Files\ea3b2587be80ca4a4ec0de63daa95fd.jpg"/>
          <p:cNvPicPr>
            <a:picLocks noChangeAspect="1" noChangeArrowheads="1"/>
          </p:cNvPicPr>
          <p:nvPr/>
        </p:nvPicPr>
        <p:blipFill rotWithShape="1">
          <a:blip r:embed="rId2">
            <a:extLst>
              <a:ext uri="{28A0092B-C50C-407E-A947-70E740481C1C}">
                <a14:useLocalDpi xmlns:a14="http://schemas.microsoft.com/office/drawing/2010/main" val="0"/>
              </a:ext>
            </a:extLst>
          </a:blip>
          <a:srcRect l="6031" t="14603" r="6509" b="20000"/>
          <a:stretch/>
        </p:blipFill>
        <p:spPr bwMode="auto">
          <a:xfrm>
            <a:off x="3643245" y="1340768"/>
            <a:ext cx="7997371" cy="44849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右图为主路</a:t>
            </a:r>
            <a:r>
              <a:rPr lang="en-US" altLang="zh-CN" dirty="0"/>
              <a:t>B</a:t>
            </a:r>
            <a:r>
              <a:rPr lang="zh-CN" altLang="en-US" dirty="0" smtClean="0"/>
              <a:t>路详细运行数据，包括每相功率、功率因素等。点击后页返回至主路</a:t>
            </a:r>
            <a:r>
              <a:rPr lang="en-US" altLang="zh-CN" dirty="0" smtClean="0"/>
              <a:t>A</a:t>
            </a:r>
            <a:r>
              <a:rPr lang="zh-CN" altLang="en-US" dirty="0" smtClean="0"/>
              <a:t>路运行数据界面。</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67640143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15</a:t>
            </a:fld>
            <a:endParaRPr lang="zh-CN" altLang="en-US" dirty="0"/>
          </a:p>
        </p:txBody>
      </p:sp>
      <p:pic>
        <p:nvPicPr>
          <p:cNvPr id="10242" name="Picture 2" descr="C:\Users\ADMINI~1\AppData\Local\Temp\WeChat Files\736562c4e85a5ff4b5421aa97e60d25.jpg"/>
          <p:cNvPicPr>
            <a:picLocks noChangeAspect="1" noChangeArrowheads="1"/>
          </p:cNvPicPr>
          <p:nvPr/>
        </p:nvPicPr>
        <p:blipFill rotWithShape="1">
          <a:blip r:embed="rId2">
            <a:extLst>
              <a:ext uri="{28A0092B-C50C-407E-A947-70E740481C1C}">
                <a14:useLocalDpi xmlns:a14="http://schemas.microsoft.com/office/drawing/2010/main" val="0"/>
              </a:ext>
            </a:extLst>
          </a:blip>
          <a:srcRect l="5080" t="10370" r="6667" b="22328"/>
          <a:stretch/>
        </p:blipFill>
        <p:spPr bwMode="auto">
          <a:xfrm>
            <a:off x="3570672" y="1268760"/>
            <a:ext cx="8069944" cy="46155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点击支路进入支路运行电流数据。可查看每个回路运行电流数据。点击后页可查看支路</a:t>
            </a:r>
            <a:r>
              <a:rPr lang="en-US" altLang="zh-CN" dirty="0" smtClean="0"/>
              <a:t>B</a:t>
            </a:r>
            <a:r>
              <a:rPr lang="zh-CN" altLang="en-US" dirty="0" smtClean="0"/>
              <a:t>路运行数据。</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14359356"/>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16</a:t>
            </a:fld>
            <a:endParaRPr lang="zh-CN" altLang="en-US" dirty="0"/>
          </a:p>
        </p:txBody>
      </p:sp>
      <p:pic>
        <p:nvPicPr>
          <p:cNvPr id="7170" name="Picture 2" descr="C:\Users\ADMINI~1\AppData\Local\Temp\WeChat Files\f711569c306876625d501d056d738ff.jpg"/>
          <p:cNvPicPr>
            <a:picLocks noChangeAspect="1" noChangeArrowheads="1"/>
          </p:cNvPicPr>
          <p:nvPr/>
        </p:nvPicPr>
        <p:blipFill rotWithShape="1">
          <a:blip r:embed="rId3">
            <a:extLst>
              <a:ext uri="{28A0092B-C50C-407E-A947-70E740481C1C}">
                <a14:useLocalDpi xmlns:a14="http://schemas.microsoft.com/office/drawing/2010/main" val="0"/>
              </a:ext>
            </a:extLst>
          </a:blip>
          <a:srcRect l="5714" t="9736" r="1270" b="19788"/>
          <a:stretch/>
        </p:blipFill>
        <p:spPr bwMode="auto">
          <a:xfrm>
            <a:off x="3423276" y="1268760"/>
            <a:ext cx="8505372" cy="4833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970318"/>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运行数据：</a:t>
            </a:r>
            <a:endParaRPr lang="en-US" altLang="zh-CN" dirty="0" smtClean="0"/>
          </a:p>
          <a:p>
            <a:pPr>
              <a:lnSpc>
                <a:spcPct val="200000"/>
              </a:lnSpc>
            </a:pPr>
            <a:r>
              <a:rPr lang="zh-CN" altLang="en-US" dirty="0" smtClean="0"/>
              <a:t>        右图为支路</a:t>
            </a:r>
            <a:r>
              <a:rPr lang="en-US" altLang="zh-CN" dirty="0"/>
              <a:t>B</a:t>
            </a:r>
            <a:r>
              <a:rPr lang="zh-CN" altLang="en-US" dirty="0" smtClean="0"/>
              <a:t>路运行电流数据，可查看每个回路运行电流数据。点击后页返回</a:t>
            </a:r>
            <a:r>
              <a:rPr lang="zh-CN" altLang="en-US" dirty="0"/>
              <a:t>支路</a:t>
            </a:r>
            <a:r>
              <a:rPr lang="en-US" altLang="zh-CN" dirty="0"/>
              <a:t>B</a:t>
            </a:r>
            <a:r>
              <a:rPr lang="zh-CN" altLang="en-US" dirty="0"/>
              <a:t>路运行电流</a:t>
            </a:r>
            <a:r>
              <a:rPr lang="zh-CN" altLang="en-US" dirty="0" smtClean="0"/>
              <a:t>数据界面。</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23449754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17</a:t>
            </a:fld>
            <a:endParaRPr lang="zh-CN" altLang="en-US" dirty="0"/>
          </a:p>
        </p:txBody>
      </p:sp>
      <p:pic>
        <p:nvPicPr>
          <p:cNvPr id="2050" name="Picture 2" descr="C:\Users\ADMINI~1\AppData\Local\Temp\WeChat Files\2ae64a2cc2c58ef1cfea40118928cfa.jpg"/>
          <p:cNvPicPr>
            <a:picLocks noChangeAspect="1" noChangeArrowheads="1"/>
          </p:cNvPicPr>
          <p:nvPr/>
        </p:nvPicPr>
        <p:blipFill rotWithShape="1">
          <a:blip r:embed="rId2">
            <a:extLst>
              <a:ext uri="{28A0092B-C50C-407E-A947-70E740481C1C}">
                <a14:useLocalDpi xmlns:a14="http://schemas.microsoft.com/office/drawing/2010/main" val="0"/>
              </a:ext>
            </a:extLst>
          </a:blip>
          <a:srcRect l="2858" t="10160" r="4127" b="18730"/>
          <a:stretch/>
        </p:blipFill>
        <p:spPr bwMode="auto">
          <a:xfrm>
            <a:off x="3647728" y="1268760"/>
            <a:ext cx="8064896" cy="4876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参数</a:t>
            </a:r>
            <a:r>
              <a:rPr lang="zh-CN" altLang="en-US" dirty="0"/>
              <a:t>设置</a:t>
            </a:r>
            <a:r>
              <a:rPr lang="zh-CN" altLang="en-US" dirty="0" smtClean="0"/>
              <a:t>：</a:t>
            </a:r>
            <a:endParaRPr lang="en-US" altLang="zh-CN" dirty="0" smtClean="0"/>
          </a:p>
          <a:p>
            <a:pPr>
              <a:lnSpc>
                <a:spcPct val="200000"/>
              </a:lnSpc>
            </a:pPr>
            <a:r>
              <a:rPr lang="zh-CN" altLang="en-US" dirty="0" smtClean="0"/>
              <a:t>        在主界面内点击参数设置，进入参数设置界面。在界面内设置报警阀值及串口通信地址。</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184046169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18</a:t>
            </a:fld>
            <a:endParaRPr lang="zh-CN" altLang="en-US" dirty="0"/>
          </a:p>
        </p:txBody>
      </p:sp>
      <p:pic>
        <p:nvPicPr>
          <p:cNvPr id="12290" name="Picture 2" descr="C:\Users\ADMINI~1\AppData\Local\Temp\WeChat Files\721c079851687ab2c468bbc3065a6c8.jpg"/>
          <p:cNvPicPr>
            <a:picLocks noChangeAspect="1" noChangeArrowheads="1"/>
          </p:cNvPicPr>
          <p:nvPr/>
        </p:nvPicPr>
        <p:blipFill rotWithShape="1">
          <a:blip r:embed="rId2">
            <a:extLst>
              <a:ext uri="{28A0092B-C50C-407E-A947-70E740481C1C}">
                <a14:useLocalDpi xmlns:a14="http://schemas.microsoft.com/office/drawing/2010/main" val="0"/>
              </a:ext>
            </a:extLst>
          </a:blip>
          <a:srcRect l="6031" t="12063" r="2222" b="18942"/>
          <a:stretch/>
        </p:blipFill>
        <p:spPr bwMode="auto">
          <a:xfrm>
            <a:off x="3647728" y="1340768"/>
            <a:ext cx="8064896" cy="4731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2862322"/>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历史报表：</a:t>
            </a:r>
            <a:endParaRPr lang="en-US" altLang="zh-CN" dirty="0" smtClean="0"/>
          </a:p>
          <a:p>
            <a:pPr>
              <a:lnSpc>
                <a:spcPct val="200000"/>
              </a:lnSpc>
            </a:pPr>
            <a:r>
              <a:rPr lang="zh-CN" altLang="en-US" dirty="0" smtClean="0"/>
              <a:t>        在主界面内点击历史报表，进入历史数据查询界面。点击设置可设置时间范围。</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17940544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a:t>
            </a:fld>
            <a:endParaRPr lang="zh-CN" altLang="en-US" dirty="0"/>
          </a:p>
        </p:txBody>
      </p:sp>
      <p:cxnSp>
        <p:nvCxnSpPr>
          <p:cNvPr id="34" name="直接连接符 33"/>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90" y="184482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24754" y="1873807"/>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424754" y="2759787"/>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latin typeface="+mn-ea"/>
                </a:rPr>
                <a:t>设备介绍</a:t>
              </a:r>
              <a:endParaRPr lang="zh-CN" altLang="en-US" sz="1600" b="1" dirty="0">
                <a:solidFill>
                  <a:schemeClr val="bg1"/>
                </a:solidFill>
                <a:latin typeface="+mn-ea"/>
              </a:endParaRPr>
            </a:p>
          </p:txBody>
        </p:sp>
      </p:grpSp>
      <p:grpSp>
        <p:nvGrpSpPr>
          <p:cNvPr id="22" name="组合 21"/>
          <p:cNvGrpSpPr/>
          <p:nvPr/>
        </p:nvGrpSpPr>
        <p:grpSpPr>
          <a:xfrm>
            <a:off x="2424754" y="3645767"/>
            <a:ext cx="7775701" cy="810099"/>
            <a:chOff x="3504874" y="3667198"/>
            <a:chExt cx="5182251" cy="1057946"/>
          </a:xfrm>
        </p:grpSpPr>
        <p:sp>
          <p:nvSpPr>
            <p:cNvPr id="23" name="矩形 22"/>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5"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6" name="TextBox 90"/>
            <p:cNvSpPr txBox="1"/>
            <p:nvPr/>
          </p:nvSpPr>
          <p:spPr>
            <a:xfrm>
              <a:off x="5269499" y="4030369"/>
              <a:ext cx="3416852" cy="442133"/>
            </a:xfrm>
            <a:prstGeom prst="rect">
              <a:avLst/>
            </a:prstGeom>
            <a:noFill/>
          </p:spPr>
          <p:txBody>
            <a:bodyPr wrap="square" rtlCol="0">
              <a:spAutoFit/>
            </a:bodyPr>
            <a:lstStyle/>
            <a:p>
              <a:r>
                <a:rPr lang="zh-CN" altLang="en-US" sz="1600" b="1" dirty="0">
                  <a:solidFill>
                    <a:schemeClr val="bg1"/>
                  </a:solidFill>
                  <a:latin typeface="+mn-ea"/>
                </a:rPr>
                <a:t>数据查询及参数设置</a:t>
              </a:r>
            </a:p>
          </p:txBody>
        </p:sp>
      </p:grpSp>
      <p:grpSp>
        <p:nvGrpSpPr>
          <p:cNvPr id="27" name="组合 26"/>
          <p:cNvGrpSpPr/>
          <p:nvPr/>
        </p:nvGrpSpPr>
        <p:grpSpPr>
          <a:xfrm>
            <a:off x="2423592" y="4527874"/>
            <a:ext cx="7775701" cy="810099"/>
            <a:chOff x="3504874" y="3667198"/>
            <a:chExt cx="5182251" cy="1057946"/>
          </a:xfrm>
        </p:grpSpPr>
        <p:sp>
          <p:nvSpPr>
            <p:cNvPr id="28" name="矩形 27"/>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latin typeface="+mn-ea"/>
                </a:rPr>
                <a:t>机柜上下电操作</a:t>
              </a:r>
              <a:endParaRPr lang="zh-CN" altLang="en-US" sz="1600" b="1" dirty="0">
                <a:solidFill>
                  <a:schemeClr val="bg1"/>
                </a:solidFill>
                <a:latin typeface="+mn-ea"/>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19</a:t>
            </a:fld>
            <a:endParaRPr lang="zh-CN" altLang="en-US" dirty="0"/>
          </a:p>
        </p:txBody>
      </p:sp>
      <p:pic>
        <p:nvPicPr>
          <p:cNvPr id="6146" name="Picture 2" descr="C:\Users\ADMINI~1\AppData\Local\Temp\WeChat Files\1e9713887a31dbdc8b8c67d9889f0b6.jpg"/>
          <p:cNvPicPr>
            <a:picLocks noChangeAspect="1" noChangeArrowheads="1"/>
          </p:cNvPicPr>
          <p:nvPr/>
        </p:nvPicPr>
        <p:blipFill rotWithShape="1">
          <a:blip r:embed="rId2">
            <a:extLst>
              <a:ext uri="{28A0092B-C50C-407E-A947-70E740481C1C}">
                <a14:useLocalDpi xmlns:a14="http://schemas.microsoft.com/office/drawing/2010/main" val="0"/>
              </a:ext>
            </a:extLst>
          </a:blip>
          <a:srcRect l="3492" t="13968" r="4921" b="17460"/>
          <a:stretch/>
        </p:blipFill>
        <p:spPr bwMode="auto">
          <a:xfrm>
            <a:off x="3575720" y="1213363"/>
            <a:ext cx="8064896" cy="47026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历史报表：</a:t>
            </a:r>
            <a:endParaRPr lang="en-US" altLang="zh-CN" dirty="0" smtClean="0"/>
          </a:p>
          <a:p>
            <a:pPr>
              <a:lnSpc>
                <a:spcPct val="200000"/>
              </a:lnSpc>
            </a:pPr>
            <a:r>
              <a:rPr lang="zh-CN" altLang="en-US" dirty="0" smtClean="0"/>
              <a:t>        在设置时间范围界面进行设置。可以设置查看所有存盘的数据，也可以指定时间查看。</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92933979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20</a:t>
            </a:fld>
            <a:endParaRPr lang="zh-CN" altLang="en-US" dirty="0"/>
          </a:p>
        </p:txBody>
      </p:sp>
      <p:pic>
        <p:nvPicPr>
          <p:cNvPr id="3074" name="Picture 2" descr="C:\Users\ADMINI~1\AppData\Local\Temp\WeChat Files\9f4f9199be5d23a304afbb0a5b073e0.jpg"/>
          <p:cNvPicPr>
            <a:picLocks noChangeAspect="1" noChangeArrowheads="1"/>
          </p:cNvPicPr>
          <p:nvPr/>
        </p:nvPicPr>
        <p:blipFill rotWithShape="1">
          <a:blip r:embed="rId2">
            <a:extLst>
              <a:ext uri="{28A0092B-C50C-407E-A947-70E740481C1C}">
                <a14:useLocalDpi xmlns:a14="http://schemas.microsoft.com/office/drawing/2010/main" val="0"/>
              </a:ext>
            </a:extLst>
          </a:blip>
          <a:srcRect l="4127" t="10159" r="3016" b="19153"/>
          <a:stretch/>
        </p:blipFill>
        <p:spPr bwMode="auto">
          <a:xfrm>
            <a:off x="3791744" y="1268760"/>
            <a:ext cx="7848872" cy="48477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历史报警：</a:t>
            </a:r>
            <a:endParaRPr lang="en-US" altLang="zh-CN" dirty="0" smtClean="0"/>
          </a:p>
          <a:p>
            <a:pPr>
              <a:lnSpc>
                <a:spcPct val="200000"/>
              </a:lnSpc>
            </a:pPr>
            <a:r>
              <a:rPr lang="zh-CN" altLang="en-US" dirty="0" smtClean="0"/>
              <a:t>        点击报警查询，可查看报警信息，也可以通过选择起始时间结束时间进行查询某段时间内的报警。</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316076761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21</a:t>
            </a:fld>
            <a:endParaRPr lang="zh-CN" altLang="en-US" dirty="0"/>
          </a:p>
        </p:txBody>
      </p:sp>
      <p:pic>
        <p:nvPicPr>
          <p:cNvPr id="3" name="图片 2" descr="C:\Users\dell\Desktop\337BBF246249AEE9154E95D8DB7531A7.png337BBF246249AEE9154E95D8DB7531A7"/>
          <p:cNvPicPr>
            <a:picLocks noChangeAspect="1"/>
          </p:cNvPicPr>
          <p:nvPr>
            <p:custDataLst>
              <p:tags r:id="rId1"/>
            </p:custDataLst>
          </p:nvPr>
        </p:nvPicPr>
        <p:blipFill rotWithShape="1">
          <a:blip r:embed="rId3"/>
          <a:srcRect t="20611" r="3781" b="9347"/>
          <a:stretch/>
        </p:blipFill>
        <p:spPr>
          <a:xfrm>
            <a:off x="3932245" y="1484784"/>
            <a:ext cx="7001487" cy="4291270"/>
          </a:xfrm>
          <a:prstGeom prst="rect">
            <a:avLst/>
          </a:prstGeom>
        </p:spPr>
      </p:pic>
      <p:sp>
        <p:nvSpPr>
          <p:cNvPr id="4" name="TextBox 3"/>
          <p:cNvSpPr txBox="1"/>
          <p:nvPr/>
        </p:nvSpPr>
        <p:spPr>
          <a:xfrm>
            <a:off x="839416" y="1844824"/>
            <a:ext cx="2448271" cy="3416320"/>
          </a:xfrm>
          <a:prstGeom prst="rect">
            <a:avLst/>
          </a:prstGeom>
          <a:solidFill>
            <a:schemeClr val="tx2">
              <a:lumMod val="60000"/>
              <a:lumOff val="40000"/>
            </a:schemeClr>
          </a:solidFill>
        </p:spPr>
        <p:txBody>
          <a:bodyPr wrap="square" rtlCol="0">
            <a:spAutoFit/>
          </a:bodyPr>
          <a:lstStyle/>
          <a:p>
            <a:pPr>
              <a:lnSpc>
                <a:spcPct val="200000"/>
              </a:lnSpc>
            </a:pPr>
            <a:r>
              <a:rPr lang="zh-CN" altLang="en-US" dirty="0" smtClean="0"/>
              <a:t>蜂鸣器报警复位：</a:t>
            </a:r>
            <a:endParaRPr lang="en-US" altLang="zh-CN" dirty="0" smtClean="0"/>
          </a:p>
          <a:p>
            <a:pPr>
              <a:lnSpc>
                <a:spcPct val="200000"/>
              </a:lnSpc>
            </a:pPr>
            <a:r>
              <a:rPr lang="zh-CN" altLang="en-US" dirty="0" smtClean="0"/>
              <a:t>如蜂鸣器报警，查看历史报警，根据报警信息进行相应处理，点击右下角蜂鸣器复位可消除报警音。</a:t>
            </a:r>
            <a:endParaRPr lang="zh-CN" altLang="en-US" dirty="0"/>
          </a:p>
        </p:txBody>
      </p:sp>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数据查询与参数设置</a:t>
            </a:r>
            <a:endParaRPr lang="zh-CN" altLang="en-US" sz="2400" b="1" dirty="0">
              <a:solidFill>
                <a:schemeClr val="accent1"/>
              </a:solidFill>
              <a:latin typeface="+mn-ea"/>
            </a:endParaRPr>
          </a:p>
        </p:txBody>
      </p:sp>
    </p:spTree>
    <p:extLst>
      <p:ext uri="{BB962C8B-B14F-4D97-AF65-F5344CB8AC3E}">
        <p14:creationId xmlns:p14="http://schemas.microsoft.com/office/powerpoint/2010/main" val="263612899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22</a:t>
            </a:fld>
            <a:endParaRPr lang="zh-CN" altLang="en-US" dirty="0"/>
          </a:p>
        </p:txBody>
      </p:sp>
      <p:cxnSp>
        <p:nvCxnSpPr>
          <p:cNvPr id="3" name="直接连接符 2"/>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59490" y="184482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424754" y="1873807"/>
            <a:ext cx="7775701" cy="810099"/>
            <a:chOff x="3504874" y="1353111"/>
            <a:chExt cx="5182251" cy="1057946"/>
          </a:xfrm>
        </p:grpSpPr>
        <p:sp>
          <p:nvSpPr>
            <p:cNvPr id="11" name="矩形 10"/>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TextBox 12"/>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4"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5" name="组合 14"/>
          <p:cNvGrpSpPr/>
          <p:nvPr/>
        </p:nvGrpSpPr>
        <p:grpSpPr>
          <a:xfrm>
            <a:off x="2424754" y="2759787"/>
            <a:ext cx="7775702" cy="810099"/>
            <a:chOff x="3504874" y="2510154"/>
            <a:chExt cx="5182252" cy="1057946"/>
          </a:xfrm>
        </p:grpSpPr>
        <p:sp>
          <p:nvSpPr>
            <p:cNvPr id="16" name="矩形 15"/>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9"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latin typeface="+mn-ea"/>
                </a:rPr>
                <a:t>设备介绍</a:t>
              </a:r>
              <a:endParaRPr lang="zh-CN" altLang="en-US" sz="1600" b="1" dirty="0">
                <a:solidFill>
                  <a:schemeClr val="bg1"/>
                </a:solidFill>
                <a:latin typeface="+mn-ea"/>
              </a:endParaRPr>
            </a:p>
          </p:txBody>
        </p:sp>
      </p:grpSp>
      <p:grpSp>
        <p:nvGrpSpPr>
          <p:cNvPr id="20" name="组合 19"/>
          <p:cNvGrpSpPr/>
          <p:nvPr/>
        </p:nvGrpSpPr>
        <p:grpSpPr>
          <a:xfrm>
            <a:off x="2424754" y="3645767"/>
            <a:ext cx="7775701" cy="810099"/>
            <a:chOff x="3504874" y="3667198"/>
            <a:chExt cx="5182251" cy="1057946"/>
          </a:xfrm>
        </p:grpSpPr>
        <p:sp>
          <p:nvSpPr>
            <p:cNvPr id="21" name="矩形 20"/>
            <p:cNvSpPr/>
            <p:nvPr/>
          </p:nvSpPr>
          <p:spPr>
            <a:xfrm>
              <a:off x="5108996" y="3667198"/>
              <a:ext cx="3578129" cy="1057946"/>
            </a:xfrm>
            <a:prstGeom prst="rect">
              <a:avLst/>
            </a:prstGeom>
            <a:solidFill>
              <a:schemeClr val="tx1">
                <a:lumMod val="50000"/>
                <a:lumOff val="50000"/>
              </a:schemeClr>
            </a:solidFill>
            <a:ln w="3175">
              <a:solidFill>
                <a:schemeClr val="bg1"/>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4" name="TextBox 90"/>
            <p:cNvSpPr txBox="1"/>
            <p:nvPr/>
          </p:nvSpPr>
          <p:spPr>
            <a:xfrm>
              <a:off x="5269499" y="4030369"/>
              <a:ext cx="3416852" cy="442134"/>
            </a:xfrm>
            <a:prstGeom prst="rect">
              <a:avLst/>
            </a:prstGeom>
            <a:noFill/>
          </p:spPr>
          <p:txBody>
            <a:bodyPr wrap="square" rtlCol="0">
              <a:spAutoFit/>
            </a:bodyPr>
            <a:lstStyle/>
            <a:p>
              <a:r>
                <a:rPr lang="zh-CN" altLang="en-US" sz="1600" b="1" dirty="0">
                  <a:solidFill>
                    <a:schemeClr val="bg1"/>
                  </a:solidFill>
                  <a:latin typeface="+mn-ea"/>
                </a:rPr>
                <a:t>数据</a:t>
              </a:r>
              <a:r>
                <a:rPr lang="zh-CN" altLang="en-US" sz="1600" b="1" dirty="0" smtClean="0">
                  <a:solidFill>
                    <a:schemeClr val="bg1"/>
                  </a:solidFill>
                  <a:latin typeface="+mn-ea"/>
                </a:rPr>
                <a:t>查询及参数设置</a:t>
              </a:r>
              <a:endParaRPr lang="zh-CN" altLang="en-US" sz="1600" b="1" dirty="0">
                <a:solidFill>
                  <a:schemeClr val="bg1"/>
                </a:solidFill>
                <a:latin typeface="+mn-ea"/>
              </a:endParaRPr>
            </a:p>
          </p:txBody>
        </p:sp>
      </p:grpSp>
      <p:grpSp>
        <p:nvGrpSpPr>
          <p:cNvPr id="25" name="组合 24"/>
          <p:cNvGrpSpPr/>
          <p:nvPr/>
        </p:nvGrpSpPr>
        <p:grpSpPr>
          <a:xfrm>
            <a:off x="2423592" y="4527874"/>
            <a:ext cx="7775701" cy="810099"/>
            <a:chOff x="3504874" y="3667198"/>
            <a:chExt cx="5182251" cy="1057946"/>
          </a:xfrm>
        </p:grpSpPr>
        <p:sp>
          <p:nvSpPr>
            <p:cNvPr id="26" name="矩形 25"/>
            <p:cNvSpPr/>
            <p:nvPr/>
          </p:nvSpPr>
          <p:spPr>
            <a:xfrm>
              <a:off x="5108996" y="3667198"/>
              <a:ext cx="3578129"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9"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latin typeface="+mn-ea"/>
                </a:rPr>
                <a:t>机柜上下电操作</a:t>
              </a:r>
              <a:endParaRPr lang="zh-CN" altLang="en-US" sz="1600" b="1" dirty="0">
                <a:solidFill>
                  <a:schemeClr val="bg1"/>
                </a:solidFill>
                <a:latin typeface="+mn-ea"/>
              </a:endParaRPr>
            </a:p>
          </p:txBody>
        </p:sp>
      </p:grpSp>
    </p:spTree>
    <p:extLst>
      <p:ext uri="{BB962C8B-B14F-4D97-AF65-F5344CB8AC3E}">
        <p14:creationId xmlns:p14="http://schemas.microsoft.com/office/powerpoint/2010/main" val="3805497902"/>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23</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机柜上下电操作</a:t>
            </a:r>
            <a:endParaRPr lang="zh-CN" altLang="en-US" sz="2400" b="1" dirty="0">
              <a:solidFill>
                <a:schemeClr val="accent1"/>
              </a:solidFill>
              <a:latin typeface="+mn-ea"/>
            </a:endParaRPr>
          </a:p>
        </p:txBody>
      </p:sp>
      <p:sp>
        <p:nvSpPr>
          <p:cNvPr id="4" name="文本框 3"/>
          <p:cNvSpPr txBox="1"/>
          <p:nvPr/>
        </p:nvSpPr>
        <p:spPr>
          <a:xfrm>
            <a:off x="1127448" y="1812300"/>
            <a:ext cx="9793088" cy="3200876"/>
          </a:xfrm>
          <a:prstGeom prst="rect">
            <a:avLst/>
          </a:prstGeom>
          <a:noFill/>
        </p:spPr>
        <p:txBody>
          <a:bodyPr wrap="square" rtlCol="0">
            <a:spAutoFit/>
          </a:bodyPr>
          <a:lstStyle/>
          <a:p>
            <a:pPr algn="l">
              <a:lnSpc>
                <a:spcPct val="200000"/>
              </a:lnSpc>
            </a:pPr>
            <a:r>
              <a:rPr lang="zh-CN" altLang="en-US" sz="2000" b="1" dirty="0" smtClean="0">
                <a:latin typeface="华文宋体" pitchFamily="2" charset="-122"/>
                <a:ea typeface="华文宋体" pitchFamily="2" charset="-122"/>
              </a:rPr>
              <a:t>业务授权：</a:t>
            </a:r>
            <a:endParaRPr lang="zh-CN" altLang="en-US" sz="2000" b="1" dirty="0">
              <a:latin typeface="华文宋体" pitchFamily="2" charset="-122"/>
              <a:ea typeface="华文宋体" pitchFamily="2" charset="-122"/>
            </a:endParaRPr>
          </a:p>
          <a:p>
            <a:pPr algn="l">
              <a:lnSpc>
                <a:spcPct val="200000"/>
              </a:lnSpc>
            </a:pPr>
            <a:r>
              <a:rPr lang="zh-CN" altLang="en-US" dirty="0" smtClean="0"/>
              <a:t>机柜上下电工单统一由润泽客户服务部派发，其他任何单位人员派发工单概不接收</a:t>
            </a:r>
            <a:r>
              <a:rPr lang="en-US" altLang="zh-CN" dirty="0" smtClean="0">
                <a:sym typeface="+mn-ea"/>
              </a:rPr>
              <a:t>。</a:t>
            </a:r>
            <a:r>
              <a:rPr lang="zh-CN" altLang="en-US" dirty="0" smtClean="0">
                <a:sym typeface="+mn-ea"/>
              </a:rPr>
              <a:t>由润泽强电专业人员按照工单内容操作。</a:t>
            </a:r>
            <a:endParaRPr lang="en-US" altLang="zh-CN" dirty="0" smtClean="0">
              <a:sym typeface="+mn-ea"/>
            </a:endParaRPr>
          </a:p>
          <a:p>
            <a:pPr>
              <a:lnSpc>
                <a:spcPct val="200000"/>
              </a:lnSpc>
            </a:pPr>
            <a:r>
              <a:rPr lang="zh-CN" altLang="en-US" dirty="0"/>
              <a:t>关于机柜下电和加电操作，润泽强电专业操作人员、润泽客服部人员、电信驻场客服人</a:t>
            </a:r>
            <a:r>
              <a:rPr lang="zh-CN" altLang="en-US" dirty="0" smtClean="0"/>
              <a:t>员或客户，</a:t>
            </a:r>
            <a:r>
              <a:rPr lang="zh-CN" altLang="en-US" dirty="0"/>
              <a:t>三方到达同时确认后方可进行操作。</a:t>
            </a:r>
            <a:endParaRPr lang="en-US" altLang="zh-CN" dirty="0"/>
          </a:p>
          <a:p>
            <a:pPr algn="l"/>
            <a:endParaRPr lang="en-US" altLang="zh-CN" dirty="0"/>
          </a:p>
        </p:txBody>
      </p:sp>
    </p:spTree>
    <p:extLst>
      <p:ext uri="{BB962C8B-B14F-4D97-AF65-F5344CB8AC3E}">
        <p14:creationId xmlns:p14="http://schemas.microsoft.com/office/powerpoint/2010/main" val="227548721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24</a:t>
            </a:fld>
            <a:endParaRPr lang="zh-CN" altLang="en-US" dirty="0"/>
          </a:p>
        </p:txBody>
      </p:sp>
      <p:sp>
        <p:nvSpPr>
          <p:cNvPr id="3" name="文本框 3"/>
          <p:cNvSpPr txBox="1"/>
          <p:nvPr/>
        </p:nvSpPr>
        <p:spPr>
          <a:xfrm>
            <a:off x="1199456" y="1607309"/>
            <a:ext cx="9974878" cy="3477875"/>
          </a:xfrm>
          <a:prstGeom prst="rect">
            <a:avLst/>
          </a:prstGeom>
          <a:noFill/>
        </p:spPr>
        <p:txBody>
          <a:bodyPr wrap="square" rtlCol="0">
            <a:spAutoFit/>
          </a:bodyPr>
          <a:lstStyle/>
          <a:p>
            <a:pPr algn="l">
              <a:lnSpc>
                <a:spcPct val="200000"/>
              </a:lnSpc>
            </a:pPr>
            <a:r>
              <a:rPr lang="zh-CN" altLang="en-US" sz="2000" b="1" dirty="0" smtClean="0">
                <a:latin typeface="华文宋体" pitchFamily="2" charset="-122"/>
                <a:ea typeface="华文宋体" pitchFamily="2" charset="-122"/>
              </a:rPr>
              <a:t>操作要求：</a:t>
            </a:r>
            <a:endParaRPr lang="zh-CN" altLang="en-US" sz="2000" b="1" dirty="0">
              <a:latin typeface="华文宋体" pitchFamily="2" charset="-122"/>
              <a:ea typeface="华文宋体" pitchFamily="2" charset="-122"/>
            </a:endParaRPr>
          </a:p>
          <a:p>
            <a:pPr>
              <a:lnSpc>
                <a:spcPct val="200000"/>
              </a:lnSpc>
            </a:pPr>
            <a:r>
              <a:rPr lang="en-US" altLang="zh-CN" dirty="0"/>
              <a:t>1</a:t>
            </a:r>
            <a:r>
              <a:rPr lang="zh-CN" altLang="en-US" dirty="0"/>
              <a:t>、操作前应保证供电容量充足，制冷供给充足，机柜冷通道通风地板打开。</a:t>
            </a:r>
          </a:p>
          <a:p>
            <a:pPr>
              <a:lnSpc>
                <a:spcPct val="200000"/>
              </a:lnSpc>
            </a:pPr>
            <a:r>
              <a:rPr lang="en-US" altLang="zh-CN" dirty="0"/>
              <a:t>2</a:t>
            </a:r>
            <a:r>
              <a:rPr lang="zh-CN" altLang="en-US" dirty="0"/>
              <a:t>、机柜上电应由客户将</a:t>
            </a:r>
            <a:r>
              <a:rPr lang="en-US" altLang="zh-CN" dirty="0"/>
              <a:t>PDU </a:t>
            </a:r>
            <a:r>
              <a:rPr lang="zh-CN" altLang="en-US" dirty="0"/>
              <a:t>上所有插头拔掉，如客户坚持不拔插头，告知客户发生问题由客户承担。客户同意后方可执行机柜上电操作。</a:t>
            </a:r>
          </a:p>
          <a:p>
            <a:pPr>
              <a:lnSpc>
                <a:spcPct val="200000"/>
              </a:lnSpc>
            </a:pPr>
            <a:r>
              <a:rPr lang="en-US" altLang="zh-CN" dirty="0"/>
              <a:t>3</a:t>
            </a:r>
            <a:r>
              <a:rPr lang="zh-CN" altLang="en-US" dirty="0"/>
              <a:t>、机柜上下电操作应两人配合操作，一人在列头柜进行分合闸操作，一人在相应机柜查看该路</a:t>
            </a:r>
            <a:r>
              <a:rPr lang="en-US" altLang="zh-CN" dirty="0"/>
              <a:t>PDU </a:t>
            </a:r>
            <a:r>
              <a:rPr lang="zh-CN" altLang="en-US" dirty="0"/>
              <a:t>得电情况</a:t>
            </a:r>
            <a:r>
              <a:rPr lang="zh-CN" altLang="en-US" dirty="0" smtClean="0"/>
              <a:t>。</a:t>
            </a:r>
            <a:endParaRPr lang="en-US" altLang="zh-CN" dirty="0" smtClean="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机柜上下电操作</a:t>
            </a:r>
            <a:endParaRPr lang="zh-CN" altLang="en-US" sz="2400" b="1" dirty="0">
              <a:solidFill>
                <a:schemeClr val="accent1"/>
              </a:solidFill>
              <a:latin typeface="+mn-ea"/>
            </a:endParaRPr>
          </a:p>
        </p:txBody>
      </p:sp>
    </p:spTree>
    <p:extLst>
      <p:ext uri="{BB962C8B-B14F-4D97-AF65-F5344CB8AC3E}">
        <p14:creationId xmlns:p14="http://schemas.microsoft.com/office/powerpoint/2010/main" val="1952911029"/>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25</a:t>
            </a:fld>
            <a:endParaRPr lang="zh-CN" altLang="en-US" dirty="0"/>
          </a:p>
        </p:txBody>
      </p:sp>
      <p:sp>
        <p:nvSpPr>
          <p:cNvPr id="3" name="文本框 3"/>
          <p:cNvSpPr txBox="1"/>
          <p:nvPr/>
        </p:nvSpPr>
        <p:spPr>
          <a:xfrm>
            <a:off x="1415480" y="1988840"/>
            <a:ext cx="9505056" cy="3477875"/>
          </a:xfrm>
          <a:prstGeom prst="rect">
            <a:avLst/>
          </a:prstGeom>
          <a:noFill/>
        </p:spPr>
        <p:txBody>
          <a:bodyPr wrap="square" rtlCol="0">
            <a:spAutoFit/>
          </a:bodyPr>
          <a:lstStyle/>
          <a:p>
            <a:pPr algn="l">
              <a:lnSpc>
                <a:spcPct val="200000"/>
              </a:lnSpc>
            </a:pPr>
            <a:r>
              <a:rPr lang="zh-CN" altLang="en-US" sz="2000" b="1" dirty="0" smtClean="0">
                <a:latin typeface="华文宋体" pitchFamily="2" charset="-122"/>
                <a:ea typeface="华文宋体" pitchFamily="2" charset="-122"/>
              </a:rPr>
              <a:t>操作要求：</a:t>
            </a:r>
            <a:endParaRPr lang="zh-CN" altLang="en-US" sz="2000" b="1" dirty="0">
              <a:latin typeface="华文宋体" pitchFamily="2" charset="-122"/>
              <a:ea typeface="华文宋体" pitchFamily="2" charset="-122"/>
            </a:endParaRPr>
          </a:p>
          <a:p>
            <a:pPr>
              <a:lnSpc>
                <a:spcPct val="200000"/>
              </a:lnSpc>
            </a:pPr>
            <a:r>
              <a:rPr lang="en-US" altLang="zh-CN" dirty="0" smtClean="0"/>
              <a:t>4</a:t>
            </a:r>
            <a:r>
              <a:rPr lang="zh-CN" altLang="en-US" dirty="0"/>
              <a:t>、操作时应单路加电或断电，在确认无误后方可进行另一路或执行其余开关操作，必须确保机柜上下电完全正确。</a:t>
            </a:r>
          </a:p>
          <a:p>
            <a:pPr>
              <a:lnSpc>
                <a:spcPct val="200000"/>
              </a:lnSpc>
            </a:pPr>
            <a:r>
              <a:rPr lang="en-US" altLang="zh-CN" dirty="0"/>
              <a:t>5</a:t>
            </a:r>
            <a:r>
              <a:rPr lang="zh-CN" altLang="en-US" dirty="0"/>
              <a:t>、操作完毕后，强电操作工程师应在列头柜门登记表上记录。</a:t>
            </a:r>
          </a:p>
          <a:p>
            <a:pPr>
              <a:lnSpc>
                <a:spcPct val="200000"/>
              </a:lnSpc>
            </a:pPr>
            <a:r>
              <a:rPr lang="en-US" altLang="zh-CN" dirty="0"/>
              <a:t>6</a:t>
            </a:r>
            <a:r>
              <a:rPr lang="zh-CN" altLang="en-US" dirty="0"/>
              <a:t>、如发生上下电空开与机柜路由不对应，应立即停止操作，联系专业工程师现场解决</a:t>
            </a:r>
            <a:r>
              <a:rPr lang="zh-CN" altLang="en-US" dirty="0" smtClean="0"/>
              <a:t>。</a:t>
            </a:r>
            <a:endParaRPr lang="en-US" altLang="zh-CN" dirty="0" smtClean="0"/>
          </a:p>
          <a:p>
            <a:pPr>
              <a:lnSpc>
                <a:spcPct val="200000"/>
              </a:lnSpc>
            </a:pPr>
            <a:r>
              <a:rPr lang="en-US" altLang="zh-CN" dirty="0" smtClean="0"/>
              <a:t>7</a:t>
            </a:r>
            <a:r>
              <a:rPr lang="zh-CN" altLang="en-US" dirty="0" smtClean="0"/>
              <a:t>、操作完毕</a:t>
            </a:r>
            <a:r>
              <a:rPr lang="en-US" altLang="zh-CN" dirty="0" smtClean="0"/>
              <a:t>A5</a:t>
            </a:r>
            <a:r>
              <a:rPr lang="zh-CN" altLang="en-US" dirty="0" smtClean="0"/>
              <a:t>运维群通报，通知安消防工程师启用监控报警。</a:t>
            </a:r>
            <a:endParaRPr lang="en-US" altLang="zh-CN" dirty="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机柜上下电操作</a:t>
            </a:r>
            <a:endParaRPr lang="zh-CN" altLang="en-US" sz="2400" b="1" dirty="0">
              <a:solidFill>
                <a:schemeClr val="accent1"/>
              </a:solidFill>
              <a:latin typeface="+mn-ea"/>
            </a:endParaRPr>
          </a:p>
        </p:txBody>
      </p:sp>
    </p:spTree>
    <p:extLst>
      <p:ext uri="{BB962C8B-B14F-4D97-AF65-F5344CB8AC3E}">
        <p14:creationId xmlns:p14="http://schemas.microsoft.com/office/powerpoint/2010/main" val="260827143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26</a:t>
            </a:fld>
            <a:endParaRPr lang="zh-CN" altLang="en-US" dirty="0"/>
          </a:p>
        </p:txBody>
      </p:sp>
      <p:pic>
        <p:nvPicPr>
          <p:cNvPr id="3" name="图片 2" descr="C:\Users\dell\Desktop\２.png２"/>
          <p:cNvPicPr>
            <a:picLocks noChangeAspect="1"/>
          </p:cNvPicPr>
          <p:nvPr>
            <p:custDataLst>
              <p:tags r:id="rId1"/>
            </p:custDataLst>
          </p:nvPr>
        </p:nvPicPr>
        <p:blipFill rotWithShape="1">
          <a:blip r:embed="rId5"/>
          <a:srcRect/>
          <a:stretch>
            <a:fillRect/>
          </a:stretch>
        </p:blipFill>
        <p:spPr>
          <a:xfrm rot="5400000">
            <a:off x="1370670" y="1006692"/>
            <a:ext cx="3196327" cy="3662045"/>
          </a:xfrm>
          <a:prstGeom prst="rect">
            <a:avLst/>
          </a:prstGeom>
        </p:spPr>
      </p:pic>
      <p:pic>
        <p:nvPicPr>
          <p:cNvPr id="4" name="图片 3" descr="C:\Users\dell\Desktop\４.png４"/>
          <p:cNvPicPr>
            <a:picLocks noChangeAspect="1"/>
          </p:cNvPicPr>
          <p:nvPr>
            <p:custDataLst>
              <p:tags r:id="rId2"/>
            </p:custDataLst>
          </p:nvPr>
        </p:nvPicPr>
        <p:blipFill rotWithShape="1">
          <a:blip r:embed="rId6"/>
          <a:srcRect/>
          <a:stretch>
            <a:fillRect/>
          </a:stretch>
        </p:blipFill>
        <p:spPr>
          <a:xfrm rot="5400000">
            <a:off x="4226076" y="2922660"/>
            <a:ext cx="3091776" cy="3384376"/>
          </a:xfrm>
          <a:prstGeom prst="rect">
            <a:avLst/>
          </a:prstGeom>
        </p:spPr>
      </p:pic>
      <p:sp>
        <p:nvSpPr>
          <p:cNvPr id="5" name="文本框 16"/>
          <p:cNvSpPr txBox="1"/>
          <p:nvPr>
            <p:custDataLst>
              <p:tags r:id="rId3"/>
            </p:custDataLst>
          </p:nvPr>
        </p:nvSpPr>
        <p:spPr>
          <a:xfrm>
            <a:off x="7896200" y="1872476"/>
            <a:ext cx="3240360" cy="2563402"/>
          </a:xfrm>
          <a:prstGeom prst="rect">
            <a:avLst/>
          </a:prstGeom>
          <a:solidFill>
            <a:schemeClr val="bg1"/>
          </a:solidFill>
          <a:ln w="28575">
            <a:solidFill>
              <a:schemeClr val="accent6">
                <a:lumMod val="75000"/>
              </a:schemeClr>
            </a:solidFill>
          </a:ln>
        </p:spPr>
        <p:txBody>
          <a:bodyPr wrap="square" anchor="ctr">
            <a:noAutofit/>
          </a:bodyPr>
          <a:lstStyle>
            <a:defPPr>
              <a:defRPr lang="zh-CN"/>
            </a:defPPr>
            <a:lvl1pPr algn="ctr">
              <a:lnSpc>
                <a:spcPct val="130000"/>
              </a:lnSpc>
            </a:lvl1pPr>
          </a:lstStyle>
          <a:p>
            <a:pPr algn="l">
              <a:lnSpc>
                <a:spcPct val="200000"/>
              </a:lnSpc>
            </a:pPr>
            <a:endParaRPr lang="en-US" altLang="zh-CN" dirty="0" smtClean="0">
              <a:sym typeface="+mn-ea"/>
            </a:endParaRPr>
          </a:p>
          <a:p>
            <a:pPr algn="l">
              <a:lnSpc>
                <a:spcPct val="200000"/>
              </a:lnSpc>
            </a:pPr>
            <a:r>
              <a:rPr lang="zh-CN" altLang="en-US" dirty="0" smtClean="0">
                <a:sym typeface="+mn-ea"/>
              </a:rPr>
              <a:t>操作前：</a:t>
            </a:r>
            <a:endParaRPr lang="en-US" altLang="zh-CN" dirty="0" smtClean="0">
              <a:sym typeface="+mn-ea"/>
            </a:endParaRPr>
          </a:p>
          <a:p>
            <a:pPr algn="l">
              <a:lnSpc>
                <a:spcPct val="200000"/>
              </a:lnSpc>
            </a:pPr>
            <a:r>
              <a:rPr lang="zh-CN" altLang="en-US" dirty="0" smtClean="0">
                <a:sym typeface="+mn-ea"/>
              </a:rPr>
              <a:t>打开</a:t>
            </a:r>
            <a:r>
              <a:rPr lang="zh-CN" altLang="en-US" dirty="0">
                <a:sym typeface="+mn-ea"/>
              </a:rPr>
              <a:t>机柜冷通道通风地板。</a:t>
            </a:r>
          </a:p>
          <a:p>
            <a:pPr algn="l">
              <a:lnSpc>
                <a:spcPct val="200000"/>
              </a:lnSpc>
            </a:pPr>
            <a:r>
              <a:rPr lang="zh-CN" altLang="en-US" dirty="0" smtClean="0">
                <a:sym typeface="+mn-ea"/>
              </a:rPr>
              <a:t>操作</a:t>
            </a:r>
            <a:r>
              <a:rPr lang="zh-CN" altLang="en-US" dirty="0">
                <a:sym typeface="+mn-ea"/>
              </a:rPr>
              <a:t>完毕</a:t>
            </a:r>
            <a:r>
              <a:rPr lang="zh-CN" altLang="en-US" dirty="0" smtClean="0">
                <a:sym typeface="+mn-ea"/>
              </a:rPr>
              <a:t>后：</a:t>
            </a:r>
            <a:endParaRPr lang="en-US" altLang="zh-CN" dirty="0" smtClean="0">
              <a:sym typeface="+mn-ea"/>
            </a:endParaRPr>
          </a:p>
          <a:p>
            <a:pPr algn="l">
              <a:lnSpc>
                <a:spcPct val="200000"/>
              </a:lnSpc>
            </a:pPr>
            <a:r>
              <a:rPr lang="zh-CN" altLang="en-US" dirty="0" smtClean="0">
                <a:sym typeface="+mn-ea"/>
              </a:rPr>
              <a:t>在</a:t>
            </a:r>
            <a:r>
              <a:rPr lang="zh-CN" altLang="en-US" dirty="0">
                <a:sym typeface="+mn-ea"/>
              </a:rPr>
              <a:t>列头柜门登记表上记录。</a:t>
            </a:r>
          </a:p>
          <a:p>
            <a:pPr algn="l">
              <a:lnSpc>
                <a:spcPct val="200000"/>
              </a:lnSpc>
            </a:pPr>
            <a:endParaRPr lang="en-US" altLang="zh-CN" dirty="0">
              <a:sym typeface="Arial" panose="020B0604020202020204" pitchFamily="34" charset="0"/>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机柜上下电操作</a:t>
            </a:r>
            <a:endParaRPr lang="zh-CN" altLang="en-US" sz="2400" b="1" dirty="0">
              <a:solidFill>
                <a:schemeClr val="accent1"/>
              </a:solidFill>
              <a:latin typeface="+mn-ea"/>
            </a:endParaRPr>
          </a:p>
        </p:txBody>
      </p:sp>
    </p:spTree>
    <p:extLst>
      <p:ext uri="{BB962C8B-B14F-4D97-AF65-F5344CB8AC3E}">
        <p14:creationId xmlns:p14="http://schemas.microsoft.com/office/powerpoint/2010/main" val="4206602994"/>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27</a:t>
            </a:fld>
            <a:endParaRPr lang="zh-CN" altLang="en-US" dirty="0"/>
          </a:p>
        </p:txBody>
      </p:sp>
      <p:pic>
        <p:nvPicPr>
          <p:cNvPr id="3" name="图片 2" descr="C:\Users\dell\Desktop\３.png３"/>
          <p:cNvPicPr>
            <a:picLocks noChangeAspect="1"/>
          </p:cNvPicPr>
          <p:nvPr>
            <p:custDataLst>
              <p:tags r:id="rId1"/>
            </p:custDataLst>
          </p:nvPr>
        </p:nvPicPr>
        <p:blipFill rotWithShape="1">
          <a:blip r:embed="rId5"/>
          <a:srcRect/>
          <a:stretch>
            <a:fillRect/>
          </a:stretch>
        </p:blipFill>
        <p:spPr>
          <a:xfrm rot="5400000">
            <a:off x="1353874" y="1258677"/>
            <a:ext cx="3202739" cy="3367560"/>
          </a:xfrm>
          <a:prstGeom prst="rect">
            <a:avLst/>
          </a:prstGeom>
        </p:spPr>
      </p:pic>
      <p:pic>
        <p:nvPicPr>
          <p:cNvPr id="4" name="图片 3" descr="C:\Users\dell\Desktop\１.png１"/>
          <p:cNvPicPr>
            <a:picLocks noChangeAspect="1"/>
          </p:cNvPicPr>
          <p:nvPr>
            <p:custDataLst>
              <p:tags r:id="rId2"/>
            </p:custDataLst>
          </p:nvPr>
        </p:nvPicPr>
        <p:blipFill rotWithShape="1">
          <a:blip r:embed="rId6"/>
          <a:srcRect/>
          <a:stretch>
            <a:fillRect/>
          </a:stretch>
        </p:blipFill>
        <p:spPr>
          <a:xfrm rot="5400000">
            <a:off x="4393456" y="2780928"/>
            <a:ext cx="3384376" cy="3240360"/>
          </a:xfrm>
          <a:prstGeom prst="rect">
            <a:avLst/>
          </a:prstGeom>
        </p:spPr>
      </p:pic>
      <p:sp>
        <p:nvSpPr>
          <p:cNvPr id="5" name="文本框 15"/>
          <p:cNvSpPr txBox="1"/>
          <p:nvPr>
            <p:custDataLst>
              <p:tags r:id="rId3"/>
            </p:custDataLst>
          </p:nvPr>
        </p:nvSpPr>
        <p:spPr>
          <a:xfrm>
            <a:off x="8256240" y="1807523"/>
            <a:ext cx="3473200" cy="2736304"/>
          </a:xfrm>
          <a:prstGeom prst="rect">
            <a:avLst/>
          </a:prstGeom>
          <a:ln w="25400">
            <a:solidFill>
              <a:schemeClr val="accent6">
                <a:lumMod val="75000"/>
              </a:schemeClr>
            </a:solidFill>
          </a:ln>
        </p:spPr>
        <p:txBody>
          <a:bodyPr wrap="square" anchor="ctr">
            <a:noAutofit/>
          </a:bodyPr>
          <a:lstStyle>
            <a:defPPr>
              <a:defRPr lang="zh-CN"/>
            </a:defPPr>
            <a:lvl1pPr algn="ctr">
              <a:lnSpc>
                <a:spcPct val="130000"/>
              </a:lnSpc>
            </a:lvl1pPr>
          </a:lstStyle>
          <a:p>
            <a:pPr algn="l">
              <a:lnSpc>
                <a:spcPct val="200000"/>
              </a:lnSpc>
            </a:pPr>
            <a:r>
              <a:rPr lang="zh-CN" altLang="en-US" dirty="0" smtClean="0">
                <a:sym typeface="+mn-ea"/>
              </a:rPr>
              <a:t>操作过程</a:t>
            </a:r>
            <a:r>
              <a:rPr lang="en-US" altLang="zh-CN" dirty="0" smtClean="0">
                <a:sym typeface="+mn-ea"/>
              </a:rPr>
              <a:t>:</a:t>
            </a:r>
          </a:p>
          <a:p>
            <a:pPr algn="l">
              <a:lnSpc>
                <a:spcPct val="200000"/>
              </a:lnSpc>
            </a:pPr>
            <a:r>
              <a:rPr lang="zh-CN" altLang="en-US" dirty="0" smtClean="0">
                <a:sym typeface="+mn-ea"/>
              </a:rPr>
              <a:t>机柜</a:t>
            </a:r>
            <a:r>
              <a:rPr lang="zh-CN" altLang="en-US" dirty="0">
                <a:sym typeface="+mn-ea"/>
              </a:rPr>
              <a:t>上下电操作应两人配合操作，一人在列头柜进行分合闸操作</a:t>
            </a:r>
          </a:p>
          <a:p>
            <a:pPr algn="l">
              <a:lnSpc>
                <a:spcPct val="200000"/>
              </a:lnSpc>
            </a:pPr>
            <a:r>
              <a:rPr lang="zh-CN" altLang="en-US" dirty="0" smtClean="0">
                <a:sym typeface="+mn-ea"/>
              </a:rPr>
              <a:t>一</a:t>
            </a:r>
            <a:r>
              <a:rPr lang="zh-CN" altLang="en-US" dirty="0">
                <a:sym typeface="+mn-ea"/>
              </a:rPr>
              <a:t>人在相应机柜查看该路PDU得电情况。</a:t>
            </a:r>
            <a:endParaRPr lang="en-US" altLang="zh-CN" dirty="0">
              <a:sym typeface="Arial" panose="020B0604020202020204" pitchFamily="34" charset="0"/>
            </a:endParaRPr>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机柜上下电操作</a:t>
            </a:r>
            <a:endParaRPr lang="zh-CN" altLang="en-US" sz="2400" b="1" dirty="0">
              <a:solidFill>
                <a:schemeClr val="accent1"/>
              </a:solidFill>
              <a:latin typeface="+mn-ea"/>
            </a:endParaRPr>
          </a:p>
        </p:txBody>
      </p:sp>
    </p:spTree>
    <p:extLst>
      <p:ext uri="{BB962C8B-B14F-4D97-AF65-F5344CB8AC3E}">
        <p14:creationId xmlns:p14="http://schemas.microsoft.com/office/powerpoint/2010/main" val="3744162050"/>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2</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培训目标及培训要求</a:t>
            </a:r>
            <a:endParaRPr lang="zh-CN" altLang="en-US" sz="2400" b="1" dirty="0">
              <a:solidFill>
                <a:schemeClr val="accent1"/>
              </a:solidFill>
            </a:endParaRPr>
          </a:p>
        </p:txBody>
      </p:sp>
      <p:sp>
        <p:nvSpPr>
          <p:cNvPr id="3" name="TextBox 2"/>
          <p:cNvSpPr txBox="1"/>
          <p:nvPr/>
        </p:nvSpPr>
        <p:spPr>
          <a:xfrm>
            <a:off x="983432" y="1196752"/>
            <a:ext cx="1512168" cy="400110"/>
          </a:xfrm>
          <a:prstGeom prst="rect">
            <a:avLst/>
          </a:prstGeom>
          <a:noFill/>
        </p:spPr>
        <p:txBody>
          <a:bodyPr wrap="square" rtlCol="0">
            <a:spAutoFit/>
          </a:bodyPr>
          <a:lstStyle/>
          <a:p>
            <a:r>
              <a:rPr lang="zh-CN" altLang="en-US" sz="2000" b="1" dirty="0" smtClean="0"/>
              <a:t>培训目标</a:t>
            </a:r>
            <a:endParaRPr lang="zh-CN" altLang="en-US" sz="2000" b="1" dirty="0"/>
          </a:p>
        </p:txBody>
      </p:sp>
      <p:sp>
        <p:nvSpPr>
          <p:cNvPr id="5" name="TextBox 4"/>
          <p:cNvSpPr txBox="1"/>
          <p:nvPr/>
        </p:nvSpPr>
        <p:spPr>
          <a:xfrm>
            <a:off x="983432" y="3399383"/>
            <a:ext cx="1512168" cy="400110"/>
          </a:xfrm>
          <a:prstGeom prst="rect">
            <a:avLst/>
          </a:prstGeom>
          <a:noFill/>
        </p:spPr>
        <p:txBody>
          <a:bodyPr wrap="square" rtlCol="0">
            <a:spAutoFit/>
          </a:bodyPr>
          <a:lstStyle/>
          <a:p>
            <a:r>
              <a:rPr lang="zh-CN" altLang="en-US" sz="2000" b="1" dirty="0" smtClean="0"/>
              <a:t>培训目标</a:t>
            </a:r>
            <a:endParaRPr lang="zh-CN" altLang="en-US" sz="2000" b="1" dirty="0"/>
          </a:p>
        </p:txBody>
      </p:sp>
      <p:sp>
        <p:nvSpPr>
          <p:cNvPr id="4" name="TextBox 3"/>
          <p:cNvSpPr txBox="1"/>
          <p:nvPr/>
        </p:nvSpPr>
        <p:spPr>
          <a:xfrm>
            <a:off x="1631504" y="1916832"/>
            <a:ext cx="8352928" cy="1245235"/>
          </a:xfrm>
          <a:prstGeom prst="rect">
            <a:avLst/>
          </a:prstGeom>
          <a:noFill/>
        </p:spPr>
        <p:txBody>
          <a:bodyPr wrap="square" rtlCol="0">
            <a:spAutoFit/>
          </a:bodyPr>
          <a:lstStyle/>
          <a:p>
            <a:pPr>
              <a:lnSpc>
                <a:spcPct val="150000"/>
              </a:lnSpc>
              <a:spcBef>
                <a:spcPts val="200"/>
              </a:spcBef>
              <a:spcAft>
                <a:spcPts val="200"/>
              </a:spcAft>
            </a:pPr>
            <a:r>
              <a:rPr lang="zh-CN" altLang="en-US" dirty="0" smtClean="0">
                <a:latin typeface="+mn-ea"/>
              </a:rPr>
              <a:t>       </a:t>
            </a:r>
            <a:r>
              <a:rPr lang="zh-CN" altLang="en-US" sz="1600" dirty="0">
                <a:latin typeface="+mn-ea"/>
              </a:rPr>
              <a:t> 本课程针对润泽科技数据</a:t>
            </a:r>
            <a:r>
              <a:rPr lang="zh-CN" altLang="en-US" sz="1600" dirty="0" smtClean="0">
                <a:latin typeface="+mn-ea"/>
              </a:rPr>
              <a:t>中心</a:t>
            </a:r>
            <a:r>
              <a:rPr lang="en-US" altLang="zh-CN" sz="1600" dirty="0" smtClean="0">
                <a:latin typeface="+mn-ea"/>
              </a:rPr>
              <a:t>IDC</a:t>
            </a:r>
            <a:r>
              <a:rPr lang="zh-CN" altLang="en-US" sz="1600" dirty="0">
                <a:latin typeface="+mn-ea"/>
              </a:rPr>
              <a:t>部门运维团队人员进行</a:t>
            </a:r>
            <a:r>
              <a:rPr lang="zh-CN" altLang="en-US" sz="1600" dirty="0" smtClean="0">
                <a:latin typeface="+mn-ea"/>
              </a:rPr>
              <a:t>，使</a:t>
            </a:r>
            <a:r>
              <a:rPr lang="zh-CN" altLang="en-US" sz="1600" dirty="0">
                <a:latin typeface="+mn-ea"/>
              </a:rPr>
              <a:t>相关人员</a:t>
            </a:r>
            <a:r>
              <a:rPr lang="zh-CN" altLang="en-US" sz="1600" dirty="0" smtClean="0">
                <a:latin typeface="+mn-ea"/>
              </a:rPr>
              <a:t>掌握列头柜数据查询及机柜上下电操作</a:t>
            </a:r>
            <a:r>
              <a:rPr lang="zh-CN" altLang="en-US" sz="1600" dirty="0">
                <a:latin typeface="+mn-ea"/>
              </a:rPr>
              <a:t>的相关步骤及操作过程中的安全注意事项等内容，以进一步提高润泽科技数据中心运维人员操作水平。</a:t>
            </a:r>
            <a:endParaRPr lang="zh-CN" altLang="en-US" sz="1600" dirty="0"/>
          </a:p>
        </p:txBody>
      </p:sp>
      <p:sp>
        <p:nvSpPr>
          <p:cNvPr id="7" name="矩形 6"/>
          <p:cNvSpPr/>
          <p:nvPr/>
        </p:nvSpPr>
        <p:spPr>
          <a:xfrm>
            <a:off x="1631504" y="4149080"/>
            <a:ext cx="8352928" cy="830997"/>
          </a:xfrm>
          <a:prstGeom prst="rect">
            <a:avLst/>
          </a:prstGeom>
        </p:spPr>
        <p:txBody>
          <a:bodyPr wrap="square">
            <a:spAutoFit/>
          </a:bodyPr>
          <a:lstStyle/>
          <a:p>
            <a:pPr>
              <a:lnSpc>
                <a:spcPct val="150000"/>
              </a:lnSpc>
              <a:spcBef>
                <a:spcPts val="200"/>
              </a:spcBef>
              <a:spcAft>
                <a:spcPts val="200"/>
              </a:spcAft>
            </a:pPr>
            <a:r>
              <a:rPr lang="zh-CN" altLang="en-US" sz="1600" dirty="0" smtClean="0">
                <a:latin typeface="+mn-ea"/>
              </a:rPr>
              <a:t>       该</a:t>
            </a:r>
            <a:r>
              <a:rPr lang="zh-CN" altLang="en-US" sz="1600" dirty="0">
                <a:latin typeface="+mn-ea"/>
              </a:rPr>
              <a:t>课程考核合格分数线</a:t>
            </a:r>
            <a:r>
              <a:rPr lang="zh-CN" altLang="en-US" sz="1600" dirty="0" smtClean="0">
                <a:latin typeface="+mn-ea"/>
              </a:rPr>
              <a:t>为</a:t>
            </a:r>
            <a:r>
              <a:rPr lang="en-US" altLang="zh-CN" sz="1600" dirty="0" smtClean="0">
                <a:latin typeface="+mn-ea"/>
              </a:rPr>
              <a:t>90</a:t>
            </a:r>
            <a:r>
              <a:rPr lang="zh-CN" altLang="en-US" sz="1600" dirty="0">
                <a:latin typeface="+mn-ea"/>
              </a:rPr>
              <a:t>分， 参训人员需要</a:t>
            </a:r>
            <a:r>
              <a:rPr lang="zh-CN" altLang="en-US" sz="1600" dirty="0" smtClean="0">
                <a:latin typeface="+mn-ea"/>
              </a:rPr>
              <a:t>掌握数据查看及机柜上下电的</a:t>
            </a:r>
            <a:r>
              <a:rPr lang="zh-CN" altLang="en-US" sz="1600" dirty="0">
                <a:latin typeface="+mn-ea"/>
              </a:rPr>
              <a:t>相关操作步骤，安全注意事项等内容，确保操作人员熟知熟会。</a:t>
            </a:r>
            <a:endParaRPr lang="en-US" altLang="zh-CN" sz="1600" dirty="0">
              <a:latin typeface="+mn-ea"/>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3</a:t>
            </a:fld>
            <a:endParaRPr lang="zh-CN" altLang="en-US" dirty="0"/>
          </a:p>
        </p:txBody>
      </p:sp>
      <p:cxnSp>
        <p:nvCxnSpPr>
          <p:cNvPr id="25" name="直接连接符 24"/>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9490" y="184482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2424754" y="1873807"/>
            <a:ext cx="7775701" cy="810099"/>
            <a:chOff x="3504874" y="1353111"/>
            <a:chExt cx="5182251" cy="1057946"/>
          </a:xfrm>
        </p:grpSpPr>
        <p:sp>
          <p:nvSpPr>
            <p:cNvPr id="33" name="矩形 3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5" name="TextBox 3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3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37" name="组合 36"/>
          <p:cNvGrpSpPr/>
          <p:nvPr/>
        </p:nvGrpSpPr>
        <p:grpSpPr>
          <a:xfrm>
            <a:off x="2424754" y="2759787"/>
            <a:ext cx="7775702" cy="810099"/>
            <a:chOff x="3504874" y="2510154"/>
            <a:chExt cx="5182252" cy="1057946"/>
          </a:xfrm>
        </p:grpSpPr>
        <p:sp>
          <p:nvSpPr>
            <p:cNvPr id="38" name="矩形 37"/>
            <p:cNvSpPr/>
            <p:nvPr/>
          </p:nvSpPr>
          <p:spPr>
            <a:xfrm>
              <a:off x="5108996" y="2510154"/>
              <a:ext cx="3578130" cy="1057946"/>
            </a:xfrm>
            <a:prstGeom prst="rect">
              <a:avLst/>
            </a:prstGeom>
            <a:solidFill>
              <a:schemeClr val="tx2">
                <a:lumMod val="60000"/>
                <a:lumOff val="4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2"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63"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latin typeface="+mn-ea"/>
                </a:rPr>
                <a:t>设备介绍</a:t>
              </a:r>
              <a:endParaRPr lang="zh-CN" altLang="en-US" sz="1600" b="1" dirty="0">
                <a:solidFill>
                  <a:schemeClr val="bg1"/>
                </a:solidFill>
                <a:latin typeface="+mn-ea"/>
              </a:endParaRPr>
            </a:p>
          </p:txBody>
        </p:sp>
      </p:grpSp>
      <p:grpSp>
        <p:nvGrpSpPr>
          <p:cNvPr id="64" name="组合 63"/>
          <p:cNvGrpSpPr/>
          <p:nvPr/>
        </p:nvGrpSpPr>
        <p:grpSpPr>
          <a:xfrm>
            <a:off x="2424754" y="3645767"/>
            <a:ext cx="7775701" cy="810099"/>
            <a:chOff x="3504874" y="3667198"/>
            <a:chExt cx="5182251" cy="1057946"/>
          </a:xfrm>
        </p:grpSpPr>
        <p:sp>
          <p:nvSpPr>
            <p:cNvPr id="65" name="矩形 64"/>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67"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68" name="TextBox 90"/>
            <p:cNvSpPr txBox="1"/>
            <p:nvPr/>
          </p:nvSpPr>
          <p:spPr>
            <a:xfrm>
              <a:off x="5269499" y="4030369"/>
              <a:ext cx="3416852" cy="442134"/>
            </a:xfrm>
            <a:prstGeom prst="rect">
              <a:avLst/>
            </a:prstGeom>
            <a:noFill/>
          </p:spPr>
          <p:txBody>
            <a:bodyPr wrap="square" rtlCol="0">
              <a:spAutoFit/>
            </a:bodyPr>
            <a:lstStyle/>
            <a:p>
              <a:r>
                <a:rPr lang="zh-CN" altLang="en-US" sz="1600" b="1" dirty="0">
                  <a:solidFill>
                    <a:schemeClr val="bg1"/>
                  </a:solidFill>
                  <a:latin typeface="+mn-ea"/>
                </a:rPr>
                <a:t>数据</a:t>
              </a:r>
              <a:r>
                <a:rPr lang="zh-CN" altLang="en-US" sz="1600" b="1" dirty="0" smtClean="0">
                  <a:solidFill>
                    <a:schemeClr val="bg1"/>
                  </a:solidFill>
                  <a:latin typeface="+mn-ea"/>
                </a:rPr>
                <a:t>查询及参数设置</a:t>
              </a:r>
              <a:endParaRPr lang="zh-CN" altLang="en-US" sz="1600" b="1" dirty="0">
                <a:solidFill>
                  <a:schemeClr val="bg1"/>
                </a:solidFill>
                <a:latin typeface="+mn-ea"/>
              </a:endParaRPr>
            </a:p>
          </p:txBody>
        </p:sp>
      </p:grpSp>
      <p:grpSp>
        <p:nvGrpSpPr>
          <p:cNvPr id="69" name="组合 68"/>
          <p:cNvGrpSpPr/>
          <p:nvPr/>
        </p:nvGrpSpPr>
        <p:grpSpPr>
          <a:xfrm>
            <a:off x="2423592" y="4527874"/>
            <a:ext cx="7775701" cy="810099"/>
            <a:chOff x="3504874" y="3667198"/>
            <a:chExt cx="5182251" cy="1057946"/>
          </a:xfrm>
        </p:grpSpPr>
        <p:sp>
          <p:nvSpPr>
            <p:cNvPr id="70" name="矩形 69"/>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2"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73"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latin typeface="+mn-ea"/>
                </a:rPr>
                <a:t>机柜上下电操作</a:t>
              </a:r>
              <a:endParaRPr lang="zh-CN" altLang="en-US" sz="1600" b="1" dirty="0">
                <a:solidFill>
                  <a:schemeClr val="bg1"/>
                </a:solidFill>
                <a:latin typeface="+mn-ea"/>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4</a:t>
            </a:fld>
            <a:endParaRPr lang="zh-CN" altLang="en-US" dirty="0"/>
          </a:p>
        </p:txBody>
      </p:sp>
      <p:sp>
        <p:nvSpPr>
          <p:cNvPr id="3" name="文本框 3"/>
          <p:cNvSpPr txBox="1"/>
          <p:nvPr/>
        </p:nvSpPr>
        <p:spPr>
          <a:xfrm>
            <a:off x="983432" y="1557947"/>
            <a:ext cx="10369152" cy="4308872"/>
          </a:xfrm>
          <a:prstGeom prst="rect">
            <a:avLst/>
          </a:prstGeom>
          <a:noFill/>
        </p:spPr>
        <p:txBody>
          <a:bodyPr wrap="square" rtlCol="0">
            <a:spAutoFit/>
          </a:bodyPr>
          <a:lstStyle/>
          <a:p>
            <a:pPr algn="l">
              <a:lnSpc>
                <a:spcPct val="200000"/>
              </a:lnSpc>
            </a:pPr>
            <a:r>
              <a:rPr lang="zh-CN" altLang="en-US" sz="2000" b="1" dirty="0">
                <a:latin typeface="华文宋体" pitchFamily="2" charset="-122"/>
                <a:ea typeface="华文宋体" pitchFamily="2" charset="-122"/>
              </a:rPr>
              <a:t>基本含义：</a:t>
            </a:r>
          </a:p>
          <a:p>
            <a:pPr algn="l">
              <a:lnSpc>
                <a:spcPct val="200000"/>
              </a:lnSpc>
            </a:pPr>
            <a:r>
              <a:rPr lang="en-US" altLang="zh-CN" dirty="0" smtClean="0"/>
              <a:t>        列头柜从字面意义上就知道是位于一列机柜端头的柜子</a:t>
            </a:r>
            <a:r>
              <a:rPr lang="en-US" altLang="zh-CN" dirty="0"/>
              <a:t>。</a:t>
            </a:r>
            <a:r>
              <a:rPr lang="en-US" altLang="zh-CN" dirty="0" smtClean="0"/>
              <a:t>其实列头柜只是一个比较形象的设备管理与分配机柜的定义</a:t>
            </a:r>
            <a:r>
              <a:rPr lang="en-US" altLang="zh-CN" dirty="0"/>
              <a:t>，它的摆放位置很多情况下是位于一列机柜的一个端头，但实际上它可以位于一列机柜的任何位置上</a:t>
            </a:r>
            <a:r>
              <a:rPr lang="en-US" altLang="zh-CN" dirty="0" smtClean="0"/>
              <a:t>，甚至单独放置。</a:t>
            </a:r>
          </a:p>
          <a:p>
            <a:pPr algn="l">
              <a:lnSpc>
                <a:spcPct val="200000"/>
              </a:lnSpc>
            </a:pPr>
            <a:r>
              <a:rPr lang="en-US" altLang="zh-CN" dirty="0">
                <a:sym typeface="+mn-ea"/>
              </a:rPr>
              <a:t> </a:t>
            </a:r>
            <a:r>
              <a:rPr lang="en-US" altLang="zh-CN" dirty="0" smtClean="0">
                <a:sym typeface="+mn-ea"/>
              </a:rPr>
              <a:t>       列头柜一般分为强电列头柜和弱电列头柜两种</a:t>
            </a:r>
            <a:r>
              <a:rPr lang="en-US" altLang="zh-CN" dirty="0">
                <a:sym typeface="+mn-ea"/>
              </a:rPr>
              <a:t>。强电列头柜是管理和分配市电或UPS电的设备，</a:t>
            </a:r>
            <a:r>
              <a:rPr lang="en-US" altLang="zh-CN" dirty="0" smtClean="0">
                <a:sym typeface="+mn-ea"/>
              </a:rPr>
              <a:t>常位于一列机柜的端头</a:t>
            </a:r>
            <a:r>
              <a:rPr lang="en-US" altLang="zh-CN" dirty="0">
                <a:sym typeface="+mn-ea"/>
              </a:rPr>
              <a:t>。对于有容错要求的机房，强电列头柜通常位于一列机柜的两个端头，以达到容错（n+n）的目的</a:t>
            </a:r>
            <a:r>
              <a:rPr lang="en-US" altLang="zh-CN" dirty="0" smtClean="0">
                <a:sym typeface="+mn-ea"/>
              </a:rPr>
              <a:t>。弱电列头柜主要用于网络布线中线缆的分配</a:t>
            </a:r>
            <a:r>
              <a:rPr lang="en-US" altLang="zh-CN" dirty="0">
                <a:sym typeface="+mn-ea"/>
              </a:rPr>
              <a:t>。</a:t>
            </a:r>
            <a:endParaRPr lang="en-US" altLang="zh-CN" dirty="0"/>
          </a:p>
          <a:p>
            <a:pPr algn="l"/>
            <a:endParaRPr lang="en-US" altLang="zh-CN" dirty="0"/>
          </a:p>
        </p:txBody>
      </p:sp>
      <p:sp>
        <p:nvSpPr>
          <p:cNvPr id="4" name="TextBox 3"/>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设备介绍</a:t>
            </a:r>
            <a:endParaRPr lang="zh-CN" altLang="en-US" sz="2400" b="1" dirty="0">
              <a:solidFill>
                <a:schemeClr val="accent1"/>
              </a:solidFill>
            </a:endParaRPr>
          </a:p>
        </p:txBody>
      </p:sp>
    </p:spTree>
    <p:extLst>
      <p:ext uri="{BB962C8B-B14F-4D97-AF65-F5344CB8AC3E}">
        <p14:creationId xmlns:p14="http://schemas.microsoft.com/office/powerpoint/2010/main" val="307044755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5</a:t>
            </a:fld>
            <a:endParaRPr lang="zh-CN" altLang="en-US" dirty="0"/>
          </a:p>
        </p:txBody>
      </p:sp>
      <p:sp>
        <p:nvSpPr>
          <p:cNvPr id="3" name="TextBox 2"/>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设备介绍</a:t>
            </a:r>
            <a:endParaRPr lang="zh-CN" altLang="en-US" sz="2400" b="1" dirty="0">
              <a:solidFill>
                <a:schemeClr val="accent1"/>
              </a:solidFill>
            </a:endParaRPr>
          </a:p>
        </p:txBody>
      </p:sp>
      <p:sp>
        <p:nvSpPr>
          <p:cNvPr id="4" name="文本框 6"/>
          <p:cNvSpPr txBox="1"/>
          <p:nvPr/>
        </p:nvSpPr>
        <p:spPr>
          <a:xfrm>
            <a:off x="2711624" y="1221970"/>
            <a:ext cx="3024336" cy="5078313"/>
          </a:xfrm>
          <a:prstGeom prst="rect">
            <a:avLst/>
          </a:prstGeom>
          <a:noFill/>
        </p:spPr>
        <p:txBody>
          <a:bodyPr wrap="square" rtlCol="0">
            <a:spAutoFit/>
          </a:bodyPr>
          <a:lstStyle/>
          <a:p>
            <a:pPr algn="l">
              <a:lnSpc>
                <a:spcPct val="200000"/>
              </a:lnSpc>
            </a:pPr>
            <a:r>
              <a:rPr lang="zh-CN" altLang="en-US" dirty="0">
                <a:sym typeface="+mn-ea"/>
              </a:rPr>
              <a:t>列头柜为数据机房服务设备</a:t>
            </a:r>
          </a:p>
          <a:p>
            <a:pPr algn="l">
              <a:lnSpc>
                <a:spcPct val="200000"/>
              </a:lnSpc>
            </a:pPr>
            <a:r>
              <a:rPr lang="zh-CN" altLang="en-US" dirty="0">
                <a:sym typeface="+mn-ea"/>
              </a:rPr>
              <a:t>提供电源，包含电源分配、</a:t>
            </a:r>
          </a:p>
          <a:p>
            <a:pPr algn="l">
              <a:lnSpc>
                <a:spcPct val="200000"/>
              </a:lnSpc>
            </a:pPr>
            <a:r>
              <a:rPr lang="zh-CN" altLang="en-US" dirty="0">
                <a:sym typeface="+mn-ea"/>
              </a:rPr>
              <a:t>保护与监控功能，按照电源</a:t>
            </a:r>
          </a:p>
          <a:p>
            <a:pPr algn="l">
              <a:lnSpc>
                <a:spcPct val="200000"/>
              </a:lnSpc>
            </a:pPr>
            <a:r>
              <a:rPr lang="zh-CN" altLang="en-US" dirty="0">
                <a:sym typeface="+mn-ea"/>
              </a:rPr>
              <a:t>性质一般分为交流列头柜、</a:t>
            </a:r>
          </a:p>
          <a:p>
            <a:pPr algn="l">
              <a:lnSpc>
                <a:spcPct val="200000"/>
              </a:lnSpc>
            </a:pPr>
            <a:r>
              <a:rPr lang="zh-CN" altLang="en-US" dirty="0">
                <a:sym typeface="+mn-ea"/>
              </a:rPr>
              <a:t>低压直流列头柜、高压直流</a:t>
            </a:r>
          </a:p>
          <a:p>
            <a:pPr algn="l">
              <a:lnSpc>
                <a:spcPct val="200000"/>
              </a:lnSpc>
            </a:pPr>
            <a:r>
              <a:rPr lang="zh-CN" altLang="en-US" dirty="0">
                <a:sym typeface="+mn-ea"/>
              </a:rPr>
              <a:t>列头柜三类，列头柜放置于</a:t>
            </a:r>
          </a:p>
          <a:p>
            <a:pPr algn="l">
              <a:lnSpc>
                <a:spcPct val="200000"/>
              </a:lnSpc>
            </a:pPr>
            <a:r>
              <a:rPr lang="zh-CN" altLang="en-US" dirty="0">
                <a:sym typeface="+mn-ea"/>
              </a:rPr>
              <a:t>数据机房每列机柜前端，负</a:t>
            </a:r>
          </a:p>
          <a:p>
            <a:pPr algn="l">
              <a:lnSpc>
                <a:spcPct val="200000"/>
              </a:lnSpc>
            </a:pPr>
            <a:r>
              <a:rPr lang="zh-CN" altLang="en-US" dirty="0">
                <a:sym typeface="+mn-ea"/>
              </a:rPr>
              <a:t>责后端所有机柜及列间空调</a:t>
            </a:r>
            <a:endParaRPr lang="zh-CN" altLang="en-US" dirty="0"/>
          </a:p>
          <a:p>
            <a:pPr algn="l">
              <a:lnSpc>
                <a:spcPct val="200000"/>
              </a:lnSpc>
            </a:pPr>
            <a:r>
              <a:rPr lang="zh-CN" altLang="en-US" dirty="0">
                <a:sym typeface="+mn-ea"/>
              </a:rPr>
              <a:t>的配电分配。</a:t>
            </a:r>
            <a:endParaRPr lang="zh-CN" altLang="en-US" dirty="0"/>
          </a:p>
        </p:txBody>
      </p:sp>
      <p:graphicFrame>
        <p:nvGraphicFramePr>
          <p:cNvPr id="5" name="图示 4"/>
          <p:cNvGraphicFramePr/>
          <p:nvPr>
            <p:extLst>
              <p:ext uri="{D42A27DB-BD31-4B8C-83A1-F6EECF244321}">
                <p14:modId xmlns:p14="http://schemas.microsoft.com/office/powerpoint/2010/main" val="651925472"/>
              </p:ext>
            </p:extLst>
          </p:nvPr>
        </p:nvGraphicFramePr>
        <p:xfrm>
          <a:off x="6701839" y="1556792"/>
          <a:ext cx="5154801" cy="4408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descr="P0L__G}885M%38M6(7LAG`0"/>
          <p:cNvPicPr/>
          <p:nvPr/>
        </p:nvPicPr>
        <p:blipFill>
          <a:blip r:embed="rId7"/>
          <a:stretch>
            <a:fillRect/>
          </a:stretch>
        </p:blipFill>
        <p:spPr>
          <a:xfrm rot="5400000">
            <a:off x="7104112" y="3221127"/>
            <a:ext cx="1080000" cy="1080000"/>
          </a:xfrm>
          <a:prstGeom prst="rect">
            <a:avLst/>
          </a:prstGeom>
        </p:spPr>
      </p:pic>
      <p:sp>
        <p:nvSpPr>
          <p:cNvPr id="7" name="TextBox 6"/>
          <p:cNvSpPr txBox="1"/>
          <p:nvPr/>
        </p:nvSpPr>
        <p:spPr>
          <a:xfrm>
            <a:off x="1104423" y="1769010"/>
            <a:ext cx="677108" cy="3676214"/>
          </a:xfrm>
          <a:prstGeom prst="rect">
            <a:avLst/>
          </a:prstGeom>
          <a:noFill/>
        </p:spPr>
        <p:txBody>
          <a:bodyPr vert="eaVert" wrap="square" rtlCol="0">
            <a:spAutoFit/>
          </a:bodyPr>
          <a:lstStyle/>
          <a:p>
            <a:pPr algn="dist"/>
            <a:r>
              <a:rPr lang="zh-CN" altLang="en-US" sz="3200" b="1" dirty="0" smtClean="0">
                <a:solidFill>
                  <a:schemeClr val="tx2">
                    <a:lumMod val="60000"/>
                    <a:lumOff val="40000"/>
                  </a:schemeClr>
                </a:solidFill>
                <a:latin typeface="华文宋体" pitchFamily="2" charset="-122"/>
                <a:ea typeface="华文宋体" pitchFamily="2" charset="-122"/>
              </a:rPr>
              <a:t>列头柜的作用</a:t>
            </a:r>
            <a:endParaRPr lang="zh-CN" altLang="en-US" sz="3200" b="1" dirty="0">
              <a:solidFill>
                <a:schemeClr val="tx2">
                  <a:lumMod val="60000"/>
                  <a:lumOff val="40000"/>
                </a:schemeClr>
              </a:solidFill>
              <a:latin typeface="华文宋体" pitchFamily="2" charset="-122"/>
              <a:ea typeface="华文宋体" pitchFamily="2" charset="-122"/>
            </a:endParaRPr>
          </a:p>
        </p:txBody>
      </p:sp>
    </p:spTree>
    <p:extLst>
      <p:ext uri="{BB962C8B-B14F-4D97-AF65-F5344CB8AC3E}">
        <p14:creationId xmlns:p14="http://schemas.microsoft.com/office/powerpoint/2010/main" val="2988003771"/>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2"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Graphic spid="5" grpId="0">
        <p:bldAsOne/>
      </p:bldGraphic>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6</a:t>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设备介绍</a:t>
            </a:r>
            <a:endParaRPr lang="zh-CN" altLang="en-US" sz="2400" b="1" dirty="0">
              <a:solidFill>
                <a:schemeClr val="accent1"/>
              </a:solidFill>
              <a:latin typeface="+mn-ea"/>
            </a:endParaRPr>
          </a:p>
        </p:txBody>
      </p:sp>
      <p:sp>
        <p:nvSpPr>
          <p:cNvPr id="3" name="下箭头 2"/>
          <p:cNvSpPr/>
          <p:nvPr/>
        </p:nvSpPr>
        <p:spPr>
          <a:xfrm>
            <a:off x="2711624" y="1700808"/>
            <a:ext cx="1296144"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3071664" y="1774557"/>
            <a:ext cx="504056" cy="646331"/>
          </a:xfrm>
          <a:prstGeom prst="rect">
            <a:avLst/>
          </a:prstGeom>
          <a:noFill/>
        </p:spPr>
        <p:txBody>
          <a:bodyPr wrap="square" rtlCol="0">
            <a:spAutoFit/>
          </a:bodyPr>
          <a:lstStyle/>
          <a:p>
            <a:r>
              <a:rPr lang="en-US" altLang="zh-CN" sz="3600" dirty="0" smtClean="0">
                <a:solidFill>
                  <a:schemeClr val="bg1"/>
                </a:solidFill>
              </a:rPr>
              <a:t>A</a:t>
            </a:r>
            <a:endParaRPr lang="zh-CN" altLang="en-US" sz="3600" dirty="0">
              <a:solidFill>
                <a:schemeClr val="bg1"/>
              </a:solidFill>
            </a:endParaRPr>
          </a:p>
        </p:txBody>
      </p:sp>
      <p:sp>
        <p:nvSpPr>
          <p:cNvPr id="9" name="下箭头 8"/>
          <p:cNvSpPr/>
          <p:nvPr/>
        </p:nvSpPr>
        <p:spPr>
          <a:xfrm>
            <a:off x="5159896" y="1709450"/>
            <a:ext cx="1296144"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519936" y="1774557"/>
            <a:ext cx="504056" cy="646331"/>
          </a:xfrm>
          <a:prstGeom prst="rect">
            <a:avLst/>
          </a:prstGeom>
          <a:noFill/>
        </p:spPr>
        <p:txBody>
          <a:bodyPr wrap="square" rtlCol="0">
            <a:spAutoFit/>
          </a:bodyPr>
          <a:lstStyle/>
          <a:p>
            <a:r>
              <a:rPr lang="en-US" altLang="zh-CN" sz="3600" dirty="0" smtClean="0">
                <a:solidFill>
                  <a:schemeClr val="bg1"/>
                </a:solidFill>
              </a:rPr>
              <a:t>B</a:t>
            </a:r>
            <a:endParaRPr lang="zh-CN" altLang="en-US" sz="3600" dirty="0">
              <a:solidFill>
                <a:schemeClr val="bg1"/>
              </a:solidFill>
            </a:endParaRPr>
          </a:p>
        </p:txBody>
      </p:sp>
      <p:sp>
        <p:nvSpPr>
          <p:cNvPr id="5" name="圆角矩形 4"/>
          <p:cNvSpPr/>
          <p:nvPr/>
        </p:nvSpPr>
        <p:spPr>
          <a:xfrm>
            <a:off x="1919536" y="2888940"/>
            <a:ext cx="5472608" cy="26642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TextBox 10"/>
          <p:cNvSpPr txBox="1"/>
          <p:nvPr/>
        </p:nvSpPr>
        <p:spPr>
          <a:xfrm>
            <a:off x="2783632" y="1124744"/>
            <a:ext cx="1220206" cy="400110"/>
          </a:xfrm>
          <a:prstGeom prst="rect">
            <a:avLst/>
          </a:prstGeom>
          <a:noFill/>
        </p:spPr>
        <p:txBody>
          <a:bodyPr wrap="none" rtlCol="0">
            <a:spAutoFit/>
          </a:bodyPr>
          <a:lstStyle/>
          <a:p>
            <a:r>
              <a:rPr lang="en-US" altLang="zh-CN" sz="2000" b="1" dirty="0" smtClean="0">
                <a:solidFill>
                  <a:srgbClr val="FF0000"/>
                </a:solidFill>
                <a:latin typeface="仿宋" pitchFamily="49" charset="-122"/>
                <a:ea typeface="仿宋" pitchFamily="49" charset="-122"/>
              </a:rPr>
              <a:t>UPS</a:t>
            </a:r>
            <a:r>
              <a:rPr lang="zh-CN" altLang="en-US" sz="2000" b="1" dirty="0" smtClean="0">
                <a:solidFill>
                  <a:srgbClr val="FF0000"/>
                </a:solidFill>
                <a:latin typeface="仿宋" pitchFamily="49" charset="-122"/>
                <a:ea typeface="仿宋" pitchFamily="49" charset="-122"/>
              </a:rPr>
              <a:t>电源</a:t>
            </a:r>
            <a:r>
              <a:rPr lang="en-US" altLang="zh-CN" sz="2000" b="1" dirty="0" smtClean="0">
                <a:solidFill>
                  <a:srgbClr val="FF0000"/>
                </a:solidFill>
                <a:latin typeface="仿宋" pitchFamily="49" charset="-122"/>
                <a:ea typeface="仿宋" pitchFamily="49" charset="-122"/>
              </a:rPr>
              <a:t>A</a:t>
            </a:r>
            <a:endParaRPr lang="zh-CN" altLang="en-US" sz="2000" b="1" dirty="0">
              <a:solidFill>
                <a:srgbClr val="FF0000"/>
              </a:solidFill>
              <a:latin typeface="仿宋" pitchFamily="49" charset="-122"/>
              <a:ea typeface="仿宋" pitchFamily="49" charset="-122"/>
            </a:endParaRPr>
          </a:p>
        </p:txBody>
      </p:sp>
      <p:sp>
        <p:nvSpPr>
          <p:cNvPr id="13" name="TextBox 12"/>
          <p:cNvSpPr txBox="1"/>
          <p:nvPr/>
        </p:nvSpPr>
        <p:spPr>
          <a:xfrm>
            <a:off x="5226782" y="1124744"/>
            <a:ext cx="1220206" cy="400110"/>
          </a:xfrm>
          <a:prstGeom prst="rect">
            <a:avLst/>
          </a:prstGeom>
          <a:noFill/>
        </p:spPr>
        <p:txBody>
          <a:bodyPr wrap="none" rtlCol="0">
            <a:spAutoFit/>
          </a:bodyPr>
          <a:lstStyle/>
          <a:p>
            <a:r>
              <a:rPr lang="en-US" altLang="zh-CN" sz="2000" b="1" dirty="0" smtClean="0">
                <a:solidFill>
                  <a:srgbClr val="FF0000"/>
                </a:solidFill>
                <a:latin typeface="仿宋" pitchFamily="49" charset="-122"/>
                <a:ea typeface="仿宋" pitchFamily="49" charset="-122"/>
              </a:rPr>
              <a:t>UPS</a:t>
            </a:r>
            <a:r>
              <a:rPr lang="zh-CN" altLang="en-US" sz="2000" b="1" dirty="0" smtClean="0">
                <a:solidFill>
                  <a:srgbClr val="FF0000"/>
                </a:solidFill>
                <a:latin typeface="仿宋" pitchFamily="49" charset="-122"/>
                <a:ea typeface="仿宋" pitchFamily="49" charset="-122"/>
              </a:rPr>
              <a:t>电源</a:t>
            </a:r>
            <a:r>
              <a:rPr lang="en-US" altLang="zh-CN" sz="2000" b="1" dirty="0" smtClean="0">
                <a:solidFill>
                  <a:srgbClr val="FF0000"/>
                </a:solidFill>
                <a:latin typeface="仿宋" pitchFamily="49" charset="-122"/>
                <a:ea typeface="仿宋" pitchFamily="49" charset="-122"/>
              </a:rPr>
              <a:t>B</a:t>
            </a:r>
            <a:endParaRPr lang="zh-CN" altLang="en-US" sz="2000" b="1" dirty="0">
              <a:solidFill>
                <a:srgbClr val="FF0000"/>
              </a:solidFill>
              <a:latin typeface="仿宋" pitchFamily="49" charset="-122"/>
              <a:ea typeface="仿宋" pitchFamily="49" charset="-122"/>
            </a:endParaRPr>
          </a:p>
        </p:txBody>
      </p:sp>
      <p:cxnSp>
        <p:nvCxnSpPr>
          <p:cNvPr id="14" name="直接连接符 13"/>
          <p:cNvCxnSpPr/>
          <p:nvPr/>
        </p:nvCxnSpPr>
        <p:spPr>
          <a:xfrm>
            <a:off x="3359696" y="2924944"/>
            <a:ext cx="0" cy="45720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18" name="直接连接符 17"/>
          <p:cNvCxnSpPr/>
          <p:nvPr/>
        </p:nvCxnSpPr>
        <p:spPr>
          <a:xfrm>
            <a:off x="3359696" y="3789040"/>
            <a:ext cx="0" cy="432048"/>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19" name="直接连接符 18"/>
          <p:cNvCxnSpPr/>
          <p:nvPr/>
        </p:nvCxnSpPr>
        <p:spPr>
          <a:xfrm>
            <a:off x="3215680" y="3331840"/>
            <a:ext cx="144016" cy="45720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22" name="直接连接符 21"/>
          <p:cNvCxnSpPr/>
          <p:nvPr/>
        </p:nvCxnSpPr>
        <p:spPr>
          <a:xfrm flipH="1">
            <a:off x="2711624" y="4221088"/>
            <a:ext cx="1296144" cy="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26" name="直接连接符 25"/>
          <p:cNvCxnSpPr/>
          <p:nvPr/>
        </p:nvCxnSpPr>
        <p:spPr>
          <a:xfrm>
            <a:off x="2783632"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30" name="直接连接符 29"/>
          <p:cNvCxnSpPr/>
          <p:nvPr/>
        </p:nvCxnSpPr>
        <p:spPr>
          <a:xfrm>
            <a:off x="2783632"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31" name="直接连接符 30"/>
          <p:cNvCxnSpPr/>
          <p:nvPr/>
        </p:nvCxnSpPr>
        <p:spPr>
          <a:xfrm>
            <a:off x="2639616"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38" name="直接连接符 37"/>
          <p:cNvCxnSpPr/>
          <p:nvPr/>
        </p:nvCxnSpPr>
        <p:spPr>
          <a:xfrm>
            <a:off x="3143672"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39" name="直接连接符 38"/>
          <p:cNvCxnSpPr/>
          <p:nvPr/>
        </p:nvCxnSpPr>
        <p:spPr>
          <a:xfrm>
            <a:off x="3143672"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0" name="直接连接符 39"/>
          <p:cNvCxnSpPr/>
          <p:nvPr/>
        </p:nvCxnSpPr>
        <p:spPr>
          <a:xfrm>
            <a:off x="2999656"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1" name="直接连接符 40"/>
          <p:cNvCxnSpPr/>
          <p:nvPr/>
        </p:nvCxnSpPr>
        <p:spPr>
          <a:xfrm>
            <a:off x="3575720"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2" name="直接连接符 41"/>
          <p:cNvCxnSpPr/>
          <p:nvPr/>
        </p:nvCxnSpPr>
        <p:spPr>
          <a:xfrm>
            <a:off x="3575720"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3" name="直接连接符 42"/>
          <p:cNvCxnSpPr/>
          <p:nvPr/>
        </p:nvCxnSpPr>
        <p:spPr>
          <a:xfrm>
            <a:off x="3431704"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4" name="直接连接符 43"/>
          <p:cNvCxnSpPr/>
          <p:nvPr/>
        </p:nvCxnSpPr>
        <p:spPr>
          <a:xfrm>
            <a:off x="3935760"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5" name="直接连接符 44"/>
          <p:cNvCxnSpPr/>
          <p:nvPr/>
        </p:nvCxnSpPr>
        <p:spPr>
          <a:xfrm>
            <a:off x="3935760"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46" name="直接连接符 45"/>
          <p:cNvCxnSpPr/>
          <p:nvPr/>
        </p:nvCxnSpPr>
        <p:spPr>
          <a:xfrm>
            <a:off x="3791744"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1" name="直接连接符 50"/>
          <p:cNvCxnSpPr/>
          <p:nvPr/>
        </p:nvCxnSpPr>
        <p:spPr>
          <a:xfrm>
            <a:off x="5807968" y="2924944"/>
            <a:ext cx="0" cy="45720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2" name="直接连接符 51"/>
          <p:cNvCxnSpPr/>
          <p:nvPr/>
        </p:nvCxnSpPr>
        <p:spPr>
          <a:xfrm>
            <a:off x="5807968" y="3789040"/>
            <a:ext cx="0" cy="432048"/>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3" name="直接连接符 52"/>
          <p:cNvCxnSpPr/>
          <p:nvPr/>
        </p:nvCxnSpPr>
        <p:spPr>
          <a:xfrm>
            <a:off x="5663952" y="3356992"/>
            <a:ext cx="144016" cy="45720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4" name="直接连接符 53"/>
          <p:cNvCxnSpPr/>
          <p:nvPr/>
        </p:nvCxnSpPr>
        <p:spPr>
          <a:xfrm flipH="1">
            <a:off x="5159896" y="4221088"/>
            <a:ext cx="1296144" cy="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5" name="直接连接符 54"/>
          <p:cNvCxnSpPr/>
          <p:nvPr/>
        </p:nvCxnSpPr>
        <p:spPr>
          <a:xfrm>
            <a:off x="5231904"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6" name="直接连接符 55"/>
          <p:cNvCxnSpPr/>
          <p:nvPr/>
        </p:nvCxnSpPr>
        <p:spPr>
          <a:xfrm>
            <a:off x="5231904"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7" name="直接连接符 56"/>
          <p:cNvCxnSpPr/>
          <p:nvPr/>
        </p:nvCxnSpPr>
        <p:spPr>
          <a:xfrm>
            <a:off x="5087888"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8" name="直接连接符 57"/>
          <p:cNvCxnSpPr/>
          <p:nvPr/>
        </p:nvCxnSpPr>
        <p:spPr>
          <a:xfrm>
            <a:off x="5591944"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59" name="直接连接符 58"/>
          <p:cNvCxnSpPr/>
          <p:nvPr/>
        </p:nvCxnSpPr>
        <p:spPr>
          <a:xfrm>
            <a:off x="5591944"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0" name="直接连接符 59"/>
          <p:cNvCxnSpPr/>
          <p:nvPr/>
        </p:nvCxnSpPr>
        <p:spPr>
          <a:xfrm>
            <a:off x="5447928"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1" name="直接连接符 60"/>
          <p:cNvCxnSpPr/>
          <p:nvPr/>
        </p:nvCxnSpPr>
        <p:spPr>
          <a:xfrm>
            <a:off x="6023992"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2" name="直接连接符 61"/>
          <p:cNvCxnSpPr/>
          <p:nvPr/>
        </p:nvCxnSpPr>
        <p:spPr>
          <a:xfrm>
            <a:off x="6023992"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3" name="直接连接符 62"/>
          <p:cNvCxnSpPr/>
          <p:nvPr/>
        </p:nvCxnSpPr>
        <p:spPr>
          <a:xfrm>
            <a:off x="5879976"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4" name="直接连接符 63"/>
          <p:cNvCxnSpPr/>
          <p:nvPr/>
        </p:nvCxnSpPr>
        <p:spPr>
          <a:xfrm>
            <a:off x="6384032" y="4221088"/>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5" name="直接连接符 64"/>
          <p:cNvCxnSpPr/>
          <p:nvPr/>
        </p:nvCxnSpPr>
        <p:spPr>
          <a:xfrm>
            <a:off x="6384032" y="4797152"/>
            <a:ext cx="0" cy="360040"/>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cxnSp>
        <p:nvCxnSpPr>
          <p:cNvPr id="66" name="直接连接符 65"/>
          <p:cNvCxnSpPr/>
          <p:nvPr/>
        </p:nvCxnSpPr>
        <p:spPr>
          <a:xfrm>
            <a:off x="6240016" y="4509120"/>
            <a:ext cx="144016" cy="288032"/>
          </a:xfrm>
          <a:prstGeom prst="line">
            <a:avLst/>
          </a:prstGeom>
          <a:ln>
            <a:solidFill>
              <a:srgbClr val="FF3300"/>
            </a:solidFill>
          </a:ln>
        </p:spPr>
        <p:style>
          <a:lnRef idx="2">
            <a:schemeClr val="accent6"/>
          </a:lnRef>
          <a:fillRef idx="0">
            <a:schemeClr val="accent6"/>
          </a:fillRef>
          <a:effectRef idx="1">
            <a:schemeClr val="accent6"/>
          </a:effectRef>
          <a:fontRef idx="minor">
            <a:schemeClr val="tx1"/>
          </a:fontRef>
        </p:style>
      </p:cxnSp>
      <p:sp>
        <p:nvSpPr>
          <p:cNvPr id="1031" name="TextBox 1030"/>
          <p:cNvSpPr txBox="1"/>
          <p:nvPr/>
        </p:nvSpPr>
        <p:spPr>
          <a:xfrm>
            <a:off x="2423592"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1-1A</a:t>
            </a:r>
            <a:endParaRPr lang="zh-CN" altLang="en-US" sz="1200" b="1" dirty="0">
              <a:solidFill>
                <a:srgbClr val="FF0000"/>
              </a:solidFill>
              <a:latin typeface="仿宋" pitchFamily="49" charset="-122"/>
              <a:ea typeface="仿宋" pitchFamily="49" charset="-122"/>
            </a:endParaRPr>
          </a:p>
        </p:txBody>
      </p:sp>
      <p:sp>
        <p:nvSpPr>
          <p:cNvPr id="68" name="TextBox 67"/>
          <p:cNvSpPr txBox="1"/>
          <p:nvPr/>
        </p:nvSpPr>
        <p:spPr>
          <a:xfrm>
            <a:off x="2855640"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1-2A</a:t>
            </a:r>
            <a:endParaRPr lang="zh-CN" altLang="en-US" sz="1200" b="1" dirty="0">
              <a:solidFill>
                <a:srgbClr val="FF0000"/>
              </a:solidFill>
              <a:latin typeface="仿宋" pitchFamily="49" charset="-122"/>
              <a:ea typeface="仿宋" pitchFamily="49" charset="-122"/>
            </a:endParaRPr>
          </a:p>
        </p:txBody>
      </p:sp>
      <p:sp>
        <p:nvSpPr>
          <p:cNvPr id="69" name="TextBox 68"/>
          <p:cNvSpPr txBox="1"/>
          <p:nvPr/>
        </p:nvSpPr>
        <p:spPr>
          <a:xfrm>
            <a:off x="3287688"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1-3A</a:t>
            </a:r>
            <a:endParaRPr lang="zh-CN" altLang="en-US" sz="1200" b="1" dirty="0">
              <a:solidFill>
                <a:srgbClr val="FF0000"/>
              </a:solidFill>
              <a:latin typeface="仿宋" pitchFamily="49" charset="-122"/>
              <a:ea typeface="仿宋" pitchFamily="49" charset="-122"/>
            </a:endParaRPr>
          </a:p>
        </p:txBody>
      </p:sp>
      <p:sp>
        <p:nvSpPr>
          <p:cNvPr id="70" name="TextBox 69"/>
          <p:cNvSpPr txBox="1"/>
          <p:nvPr/>
        </p:nvSpPr>
        <p:spPr>
          <a:xfrm>
            <a:off x="3719736"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1-4A</a:t>
            </a:r>
            <a:endParaRPr lang="zh-CN" altLang="en-US" sz="1200" b="1" dirty="0">
              <a:solidFill>
                <a:srgbClr val="FF0000"/>
              </a:solidFill>
              <a:latin typeface="仿宋" pitchFamily="49" charset="-122"/>
              <a:ea typeface="仿宋" pitchFamily="49" charset="-122"/>
            </a:endParaRPr>
          </a:p>
        </p:txBody>
      </p:sp>
      <p:sp>
        <p:nvSpPr>
          <p:cNvPr id="71" name="TextBox 70"/>
          <p:cNvSpPr txBox="1"/>
          <p:nvPr/>
        </p:nvSpPr>
        <p:spPr>
          <a:xfrm>
            <a:off x="4943872"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1-1B</a:t>
            </a:r>
            <a:endParaRPr lang="zh-CN" altLang="en-US" sz="1200" b="1" dirty="0">
              <a:solidFill>
                <a:srgbClr val="FF0000"/>
              </a:solidFill>
              <a:latin typeface="仿宋" pitchFamily="49" charset="-122"/>
              <a:ea typeface="仿宋" pitchFamily="49" charset="-122"/>
            </a:endParaRPr>
          </a:p>
        </p:txBody>
      </p:sp>
      <p:sp>
        <p:nvSpPr>
          <p:cNvPr id="72" name="TextBox 71"/>
          <p:cNvSpPr txBox="1"/>
          <p:nvPr/>
        </p:nvSpPr>
        <p:spPr>
          <a:xfrm>
            <a:off x="5372150"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1-2B</a:t>
            </a:r>
            <a:endParaRPr lang="zh-CN" altLang="en-US" sz="1200" b="1" dirty="0">
              <a:solidFill>
                <a:srgbClr val="FF0000"/>
              </a:solidFill>
              <a:latin typeface="仿宋" pitchFamily="49" charset="-122"/>
              <a:ea typeface="仿宋" pitchFamily="49" charset="-122"/>
            </a:endParaRPr>
          </a:p>
        </p:txBody>
      </p:sp>
      <p:sp>
        <p:nvSpPr>
          <p:cNvPr id="73" name="TextBox 72"/>
          <p:cNvSpPr txBox="1"/>
          <p:nvPr/>
        </p:nvSpPr>
        <p:spPr>
          <a:xfrm>
            <a:off x="5804198"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1-3B</a:t>
            </a:r>
            <a:endParaRPr lang="zh-CN" altLang="en-US" sz="1200" b="1" dirty="0">
              <a:solidFill>
                <a:srgbClr val="FF0000"/>
              </a:solidFill>
              <a:latin typeface="仿宋" pitchFamily="49" charset="-122"/>
              <a:ea typeface="仿宋" pitchFamily="49" charset="-122"/>
            </a:endParaRPr>
          </a:p>
        </p:txBody>
      </p:sp>
      <p:sp>
        <p:nvSpPr>
          <p:cNvPr id="74" name="TextBox 73"/>
          <p:cNvSpPr txBox="1"/>
          <p:nvPr/>
        </p:nvSpPr>
        <p:spPr>
          <a:xfrm>
            <a:off x="6236246" y="5157192"/>
            <a:ext cx="507826" cy="276999"/>
          </a:xfrm>
          <a:prstGeom prst="rect">
            <a:avLst/>
          </a:prstGeom>
          <a:noFill/>
        </p:spPr>
        <p:txBody>
          <a:bodyPr wrap="square" rtlCol="0">
            <a:spAutoFit/>
          </a:bodyPr>
          <a:lstStyle/>
          <a:p>
            <a:r>
              <a:rPr lang="en-US" altLang="zh-CN" sz="1200" b="1" dirty="0" smtClean="0">
                <a:solidFill>
                  <a:srgbClr val="FF0000"/>
                </a:solidFill>
                <a:latin typeface="仿宋" pitchFamily="49" charset="-122"/>
                <a:ea typeface="仿宋" pitchFamily="49" charset="-122"/>
              </a:rPr>
              <a:t>1-4B</a:t>
            </a:r>
            <a:endParaRPr lang="zh-CN" altLang="en-US" sz="1200" b="1" dirty="0">
              <a:solidFill>
                <a:srgbClr val="FF0000"/>
              </a:solidFill>
              <a:latin typeface="仿宋" pitchFamily="49" charset="-122"/>
              <a:ea typeface="仿宋" pitchFamily="49" charset="-122"/>
            </a:endParaRPr>
          </a:p>
        </p:txBody>
      </p:sp>
      <p:sp>
        <p:nvSpPr>
          <p:cNvPr id="1033" name="TextBox 1032"/>
          <p:cNvSpPr txBox="1"/>
          <p:nvPr/>
        </p:nvSpPr>
        <p:spPr>
          <a:xfrm>
            <a:off x="8040216" y="3018395"/>
            <a:ext cx="2952328" cy="2169825"/>
          </a:xfrm>
          <a:prstGeom prst="rect">
            <a:avLst/>
          </a:prstGeom>
          <a:solidFill>
            <a:schemeClr val="tx2">
              <a:lumMod val="60000"/>
              <a:lumOff val="40000"/>
            </a:schemeClr>
          </a:solidFill>
        </p:spPr>
        <p:txBody>
          <a:bodyPr wrap="square" spcCol="900000" rtlCol="0">
            <a:spAutoFit/>
          </a:bodyPr>
          <a:lstStyle/>
          <a:p>
            <a:pPr>
              <a:lnSpc>
                <a:spcPct val="150000"/>
              </a:lnSpc>
            </a:pPr>
            <a:r>
              <a:rPr lang="zh-CN" altLang="en-US" dirty="0" smtClean="0">
                <a:solidFill>
                  <a:schemeClr val="bg1"/>
                </a:solidFill>
              </a:rPr>
              <a:t>注意：</a:t>
            </a:r>
            <a:endParaRPr lang="en-US" altLang="zh-CN" dirty="0" smtClean="0">
              <a:solidFill>
                <a:schemeClr val="bg1"/>
              </a:solidFill>
            </a:endParaRPr>
          </a:p>
          <a:p>
            <a:pPr>
              <a:lnSpc>
                <a:spcPct val="150000"/>
              </a:lnSpc>
            </a:pPr>
            <a:r>
              <a:rPr lang="zh-CN" altLang="en-US" dirty="0">
                <a:solidFill>
                  <a:schemeClr val="bg1"/>
                </a:solidFill>
              </a:rPr>
              <a:t>列头</a:t>
            </a:r>
            <a:r>
              <a:rPr lang="zh-CN" altLang="en-US" dirty="0" smtClean="0">
                <a:solidFill>
                  <a:schemeClr val="bg1"/>
                </a:solidFill>
              </a:rPr>
              <a:t>柜是机房供电的核心设备，列头柜故障或</a:t>
            </a:r>
            <a:r>
              <a:rPr lang="zh-CN" altLang="en-US" dirty="0">
                <a:solidFill>
                  <a:schemeClr val="bg1"/>
                </a:solidFill>
              </a:rPr>
              <a:t>误操作</a:t>
            </a:r>
            <a:r>
              <a:rPr lang="zh-CN" altLang="en-US" dirty="0" smtClean="0">
                <a:solidFill>
                  <a:schemeClr val="bg1"/>
                </a:solidFill>
              </a:rPr>
              <a:t>直接影响客户服务器的正常供电。</a:t>
            </a:r>
            <a:endParaRPr lang="zh-CN" altLang="en-US" dirty="0">
              <a:solidFill>
                <a:schemeClr val="bg1"/>
              </a:solidFill>
            </a:endParaRPr>
          </a:p>
        </p:txBody>
      </p:sp>
      <p:sp>
        <p:nvSpPr>
          <p:cNvPr id="1034" name="椭圆 1033"/>
          <p:cNvSpPr/>
          <p:nvPr/>
        </p:nvSpPr>
        <p:spPr>
          <a:xfrm>
            <a:off x="6600056" y="4653136"/>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752456" y="4653136"/>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888088" y="4653136"/>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4106065" y="4679425"/>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250081" y="4679425"/>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4394097" y="4679425"/>
            <a:ext cx="45719" cy="45719"/>
          </a:xfrm>
          <a:prstGeom prst="ellipse">
            <a:avLst/>
          </a:prstGeom>
          <a:solidFill>
            <a:srgbClr val="FF00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500" fill="hold"/>
                                        <p:tgtEl>
                                          <p:spTgt spid="11"/>
                                        </p:tgtEl>
                                        <p:attrNameLst>
                                          <p:attrName>ppt_x</p:attrName>
                                        </p:attrNameLst>
                                      </p:cBhvr>
                                      <p:tavLst>
                                        <p:tav tm="0">
                                          <p:val>
                                            <p:strVal val="#ppt_x"/>
                                          </p:val>
                                        </p:tav>
                                        <p:tav tm="100000">
                                          <p:val>
                                            <p:strVal val="#ppt_x"/>
                                          </p:val>
                                        </p:tav>
                                      </p:tavLst>
                                    </p:anim>
                                    <p:anim calcmode="lin" valueType="num">
                                      <p:cBhvr additive="base">
                                        <p:cTn id="1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9"/>
                                        </p:tgtEl>
                                        <p:attrNameLst>
                                          <p:attrName>style.visibility</p:attrName>
                                        </p:attrNameLst>
                                      </p:cBhvr>
                                      <p:to>
                                        <p:strVal val="visible"/>
                                      </p:to>
                                    </p:set>
                                    <p:anim calcmode="lin" valueType="num">
                                      <p:cBhvr additive="base">
                                        <p:cTn id="117" dur="500" fill="hold"/>
                                        <p:tgtEl>
                                          <p:spTgt spid="9"/>
                                        </p:tgtEl>
                                        <p:attrNameLst>
                                          <p:attrName>ppt_x</p:attrName>
                                        </p:attrNameLst>
                                      </p:cBhvr>
                                      <p:tavLst>
                                        <p:tav tm="0">
                                          <p:val>
                                            <p:strVal val="#ppt_x"/>
                                          </p:val>
                                        </p:tav>
                                        <p:tav tm="100000">
                                          <p:val>
                                            <p:strVal val="#ppt_x"/>
                                          </p:val>
                                        </p:tav>
                                      </p:tavLst>
                                    </p:anim>
                                    <p:anim calcmode="lin" valueType="num">
                                      <p:cBhvr additive="base">
                                        <p:cTn id="118" dur="500" fill="hold"/>
                                        <p:tgtEl>
                                          <p:spTgt spid="9"/>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0"/>
                                        </p:tgtEl>
                                        <p:attrNameLst>
                                          <p:attrName>style.visibility</p:attrName>
                                        </p:attrNameLst>
                                      </p:cBhvr>
                                      <p:to>
                                        <p:strVal val="visible"/>
                                      </p:to>
                                    </p:set>
                                    <p:anim calcmode="lin" valueType="num">
                                      <p:cBhvr additive="base">
                                        <p:cTn id="121" dur="500" fill="hold"/>
                                        <p:tgtEl>
                                          <p:spTgt spid="10"/>
                                        </p:tgtEl>
                                        <p:attrNameLst>
                                          <p:attrName>ppt_x</p:attrName>
                                        </p:attrNameLst>
                                      </p:cBhvr>
                                      <p:tavLst>
                                        <p:tav tm="0">
                                          <p:val>
                                            <p:strVal val="#ppt_x"/>
                                          </p:val>
                                        </p:tav>
                                        <p:tav tm="100000">
                                          <p:val>
                                            <p:strVal val="#ppt_x"/>
                                          </p:val>
                                        </p:tav>
                                      </p:tavLst>
                                    </p:anim>
                                    <p:anim calcmode="lin" valueType="num">
                                      <p:cBhvr additive="base">
                                        <p:cTn id="122" dur="500" fill="hold"/>
                                        <p:tgtEl>
                                          <p:spTgt spid="10"/>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6" presetClass="entr" presetSubtype="21" fill="hold" grpId="0" nodeType="clickEffect">
                                  <p:stCondLst>
                                    <p:cond delay="0"/>
                                  </p:stCondLst>
                                  <p:childTnLst>
                                    <p:set>
                                      <p:cBhvr>
                                        <p:cTn id="130" dur="1" fill="hold">
                                          <p:stCondLst>
                                            <p:cond delay="0"/>
                                          </p:stCondLst>
                                        </p:cTn>
                                        <p:tgtEl>
                                          <p:spTgt spid="1033"/>
                                        </p:tgtEl>
                                        <p:attrNameLst>
                                          <p:attrName>style.visibility</p:attrName>
                                        </p:attrNameLst>
                                      </p:cBhvr>
                                      <p:to>
                                        <p:strVal val="visible"/>
                                      </p:to>
                                    </p:set>
                                    <p:animEffect transition="in" filter="barn(inVertical)">
                                      <p:cBhvr>
                                        <p:cTn id="131"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animBg="1"/>
      <p:bldP spid="10" grpId="0"/>
      <p:bldP spid="5" grpId="0" animBg="1"/>
      <p:bldP spid="11" grpId="0"/>
      <p:bldP spid="13" grpId="0"/>
      <p:bldP spid="1031" grpId="0"/>
      <p:bldP spid="68" grpId="0"/>
      <p:bldP spid="69" grpId="0"/>
      <p:bldP spid="70" grpId="0"/>
      <p:bldP spid="71" grpId="0"/>
      <p:bldP spid="72" grpId="0"/>
      <p:bldP spid="73" grpId="0"/>
      <p:bldP spid="74" grpId="0"/>
      <p:bldP spid="1033" grpId="0" animBg="1"/>
      <p:bldP spid="1034" grpId="0" animBg="1"/>
      <p:bldP spid="78" grpId="0" animBg="1"/>
      <p:bldP spid="79" grpId="0" animBg="1"/>
      <p:bldP spid="81" grpId="0" animBg="1"/>
      <p:bldP spid="82" grpId="0" animBg="1"/>
      <p:bldP spid="8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7</a:t>
            </a:fld>
            <a:endParaRPr lang="zh-CN" altLang="en-US" dirty="0"/>
          </a:p>
        </p:txBody>
      </p:sp>
      <p:pic>
        <p:nvPicPr>
          <p:cNvPr id="1026" name="Picture 2" descr="C:\Users\Administrator\Desktop\ec367dc8f4554a9218454740154e68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091444" y="1808820"/>
            <a:ext cx="4752528" cy="367240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Administrator\Desktop\9fefc30a47aa8c737830a56f0cbe34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032" y="1268760"/>
            <a:ext cx="4320480" cy="47525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latin typeface="+mn-ea"/>
              </a:rPr>
              <a:t>设备介绍</a:t>
            </a:r>
            <a:endParaRPr lang="zh-CN" altLang="en-US" sz="2400" b="1" dirty="0">
              <a:solidFill>
                <a:schemeClr val="accent1"/>
              </a:solidFill>
              <a:latin typeface="+mn-ea"/>
            </a:endParaRPr>
          </a:p>
        </p:txBody>
      </p:sp>
    </p:spTree>
    <p:extLst>
      <p:ext uri="{BB962C8B-B14F-4D97-AF65-F5344CB8AC3E}">
        <p14:creationId xmlns:p14="http://schemas.microsoft.com/office/powerpoint/2010/main" val="362122032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t>8</a:t>
            </a:fld>
            <a:endParaRPr lang="zh-CN" altLang="en-US" dirty="0"/>
          </a:p>
        </p:txBody>
      </p:sp>
      <p:cxnSp>
        <p:nvCxnSpPr>
          <p:cNvPr id="3" name="直接连接符 2"/>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5154940" y="17728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159490" y="202299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4940" y="2255416"/>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20608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159490" y="1844824"/>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424754" y="1873807"/>
            <a:ext cx="7775701" cy="810099"/>
            <a:chOff x="3504874" y="1353111"/>
            <a:chExt cx="5182251" cy="1057946"/>
          </a:xfrm>
        </p:grpSpPr>
        <p:sp>
          <p:nvSpPr>
            <p:cNvPr id="11" name="矩形 10"/>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3" name="TextBox 12"/>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4"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5" name="组合 14"/>
          <p:cNvGrpSpPr/>
          <p:nvPr/>
        </p:nvGrpSpPr>
        <p:grpSpPr>
          <a:xfrm>
            <a:off x="2424754" y="2759787"/>
            <a:ext cx="7775702" cy="810099"/>
            <a:chOff x="3504874" y="2510154"/>
            <a:chExt cx="5182252" cy="1057946"/>
          </a:xfrm>
        </p:grpSpPr>
        <p:sp>
          <p:nvSpPr>
            <p:cNvPr id="16" name="矩形 15"/>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8"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19"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latin typeface="+mn-ea"/>
                </a:rPr>
                <a:t>设备介绍</a:t>
              </a:r>
              <a:endParaRPr lang="zh-CN" altLang="en-US" sz="1600" b="1" dirty="0">
                <a:solidFill>
                  <a:schemeClr val="bg1"/>
                </a:solidFill>
                <a:latin typeface="+mn-ea"/>
              </a:endParaRPr>
            </a:p>
          </p:txBody>
        </p:sp>
      </p:grpSp>
      <p:grpSp>
        <p:nvGrpSpPr>
          <p:cNvPr id="20" name="组合 19"/>
          <p:cNvGrpSpPr/>
          <p:nvPr/>
        </p:nvGrpSpPr>
        <p:grpSpPr>
          <a:xfrm>
            <a:off x="2424754" y="3645767"/>
            <a:ext cx="7775701" cy="810099"/>
            <a:chOff x="3504874" y="3667198"/>
            <a:chExt cx="5182251" cy="1057946"/>
          </a:xfrm>
        </p:grpSpPr>
        <p:sp>
          <p:nvSpPr>
            <p:cNvPr id="21" name="矩形 20"/>
            <p:cNvSpPr/>
            <p:nvPr/>
          </p:nvSpPr>
          <p:spPr>
            <a:xfrm>
              <a:off x="5108996" y="3667198"/>
              <a:ext cx="3578129" cy="1057946"/>
            </a:xfrm>
            <a:prstGeom prst="rect">
              <a:avLst/>
            </a:prstGeom>
            <a:solidFill>
              <a:schemeClr val="tx2">
                <a:lumMod val="60000"/>
                <a:lumOff val="40000"/>
              </a:schemeClr>
            </a:solidFill>
            <a:ln w="3175">
              <a:solidFill>
                <a:schemeClr val="bg1"/>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3"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24" name="TextBox 90"/>
            <p:cNvSpPr txBox="1"/>
            <p:nvPr/>
          </p:nvSpPr>
          <p:spPr>
            <a:xfrm>
              <a:off x="5269499" y="4030369"/>
              <a:ext cx="3416852" cy="442134"/>
            </a:xfrm>
            <a:prstGeom prst="rect">
              <a:avLst/>
            </a:prstGeom>
            <a:noFill/>
          </p:spPr>
          <p:txBody>
            <a:bodyPr wrap="square" rtlCol="0">
              <a:spAutoFit/>
            </a:bodyPr>
            <a:lstStyle/>
            <a:p>
              <a:r>
                <a:rPr lang="zh-CN" altLang="en-US" sz="1600" b="1" dirty="0">
                  <a:solidFill>
                    <a:schemeClr val="bg1"/>
                  </a:solidFill>
                  <a:latin typeface="+mn-ea"/>
                </a:rPr>
                <a:t>数据</a:t>
              </a:r>
              <a:r>
                <a:rPr lang="zh-CN" altLang="en-US" sz="1600" b="1" dirty="0" smtClean="0">
                  <a:solidFill>
                    <a:schemeClr val="bg1"/>
                  </a:solidFill>
                  <a:latin typeface="+mn-ea"/>
                </a:rPr>
                <a:t>查询及参数设置</a:t>
              </a:r>
              <a:endParaRPr lang="zh-CN" altLang="en-US" sz="1600" b="1" dirty="0">
                <a:solidFill>
                  <a:schemeClr val="bg1"/>
                </a:solidFill>
                <a:latin typeface="+mn-ea"/>
              </a:endParaRPr>
            </a:p>
          </p:txBody>
        </p:sp>
      </p:grpSp>
      <p:grpSp>
        <p:nvGrpSpPr>
          <p:cNvPr id="25" name="组合 24"/>
          <p:cNvGrpSpPr/>
          <p:nvPr/>
        </p:nvGrpSpPr>
        <p:grpSpPr>
          <a:xfrm>
            <a:off x="2423592" y="4527874"/>
            <a:ext cx="7775701" cy="810099"/>
            <a:chOff x="3504874" y="3667198"/>
            <a:chExt cx="5182251" cy="1057946"/>
          </a:xfrm>
        </p:grpSpPr>
        <p:sp>
          <p:nvSpPr>
            <p:cNvPr id="26" name="矩形 2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8" name="TextBox 89"/>
            <p:cNvSpPr txBox="1"/>
            <p:nvPr/>
          </p:nvSpPr>
          <p:spPr>
            <a:xfrm>
              <a:off x="3736212" y="3822566"/>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29" name="TextBox 90"/>
            <p:cNvSpPr txBox="1"/>
            <p:nvPr/>
          </p:nvSpPr>
          <p:spPr>
            <a:xfrm>
              <a:off x="5269499" y="4030369"/>
              <a:ext cx="3416852" cy="442133"/>
            </a:xfrm>
            <a:prstGeom prst="rect">
              <a:avLst/>
            </a:prstGeom>
            <a:noFill/>
          </p:spPr>
          <p:txBody>
            <a:bodyPr wrap="square" rtlCol="0">
              <a:spAutoFit/>
            </a:bodyPr>
            <a:lstStyle/>
            <a:p>
              <a:r>
                <a:rPr lang="zh-CN" altLang="en-US" sz="1600" b="1" dirty="0" smtClean="0">
                  <a:solidFill>
                    <a:schemeClr val="bg1"/>
                  </a:solidFill>
                  <a:latin typeface="+mn-ea"/>
                </a:rPr>
                <a:t>机柜上下电操作</a:t>
              </a:r>
              <a:endParaRPr lang="zh-CN" altLang="en-US" sz="1600" b="1" dirty="0">
                <a:solidFill>
                  <a:schemeClr val="bg1"/>
                </a:solidFill>
                <a:latin typeface="+mn-ea"/>
              </a:endParaRPr>
            </a:p>
          </p:txBody>
        </p:sp>
      </p:grpSp>
    </p:spTree>
    <p:extLst>
      <p:ext uri="{BB962C8B-B14F-4D97-AF65-F5344CB8AC3E}">
        <p14:creationId xmlns:p14="http://schemas.microsoft.com/office/powerpoint/2010/main" val="2177913827"/>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9"/>
  <p:tag name="KSO_WM_UNIT_TYPE" val="d"/>
  <p:tag name="KSO_WM_UNIT_INDEX" val="1"/>
  <p:tag name="KSO_WM_UNIT_ID" val="diagram20189469_1*d*1"/>
  <p:tag name="KSO_WM_UNIT_LAYERLEVEL" val="1"/>
  <p:tag name="KSO_WM_UNIT_VALUE" val="1598*853"/>
  <p:tag name="KSO_WM_UNIT_HIGHLIGHT" val="0"/>
  <p:tag name="KSO_WM_UNIT_COMPATIBLE" val="0"/>
  <p:tag name="KSO_WM_UNIT_CLEAR" val="0"/>
  <p:tag name="KSO_WM_BEAUTIFY_FLAG" val="#wm#"/>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d"/>
  <p:tag name="KSO_WM_UNIT_INDEX" val="3"/>
  <p:tag name="KSO_WM_UNIT_ID" val="diagram20189468_1*d*3"/>
  <p:tag name="KSO_WM_UNIT_LAYERLEVEL" val="1"/>
  <p:tag name="KSO_WM_UNIT_VALUE" val="607*865"/>
  <p:tag name="KSO_WM_UNIT_HIGHLIGHT" val="0"/>
  <p:tag name="KSO_WM_UNIT_COMPATIBLE" val="0"/>
  <p:tag name="KSO_WM_UNIT_CLEAR" val="0"/>
  <p:tag name="KSO_WM_BEAUTIFY_FLAG" val="#wm#"/>
  <p:tag name="KSO_WM_TAG_VERSION" val="1.0"/>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d"/>
  <p:tag name="KSO_WM_UNIT_INDEX" val="5"/>
  <p:tag name="KSO_WM_UNIT_ID" val="diagram20189468_1*d*5"/>
  <p:tag name="KSO_WM_UNIT_LAYERLEVEL" val="1"/>
  <p:tag name="KSO_WM_UNIT_VALUE" val="710*544"/>
  <p:tag name="KSO_WM_UNIT_HIGHLIGHT" val="0"/>
  <p:tag name="KSO_WM_UNIT_COMPATIBLE" val="0"/>
  <p:tag name="KSO_WM_UNIT_CLEAR" val="0"/>
  <p:tag name="KSO_WM_BEAUTIFY_FLAG" val="#wm#"/>
  <p:tag name="KSO_WM_TAG_VERSION" val="1.0"/>
</p:tagLst>
</file>

<file path=ppt/tags/tag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f"/>
  <p:tag name="KSO_WM_UNIT_INDEX" val="2"/>
  <p:tag name="KSO_WM_UNIT_ID" val="diagram20189468_1*f*2"/>
  <p:tag name="KSO_WM_UNIT_LAYERLEVEL" val="1"/>
  <p:tag name="KSO_WM_UNIT_VALUE" val="176"/>
  <p:tag name="KSO_WM_UNIT_HIGHLIGHT" val="0"/>
  <p:tag name="KSO_WM_UNIT_COMPATIBLE" val="0"/>
  <p:tag name="KSO_WM_UNIT_CLEAR" val="0"/>
  <p:tag name="KSO_WM_BEAUTIFY_FLAG" val="#wm#"/>
  <p:tag name="KSO_WM_TAG_VERSION" val="1.0"/>
  <p:tag name="KSO_WM_UNIT_PRESET_TEXT" val="Unified fonts make reading more fluent Theme color makes reference line in PPT. Unified fonts make reading more fluent Theme color makes reference line in PPT. Unified fonts make reading more fluent Theme color makes reference line in PPT."/>
</p:tagLst>
</file>

<file path=ppt/tags/tag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d"/>
  <p:tag name="KSO_WM_UNIT_INDEX" val="4"/>
  <p:tag name="KSO_WM_UNIT_ID" val="diagram20189468_1*d*4"/>
  <p:tag name="KSO_WM_UNIT_LAYERLEVEL" val="1"/>
  <p:tag name="KSO_WM_UNIT_VALUE" val="574*821"/>
  <p:tag name="KSO_WM_UNIT_HIGHLIGHT" val="0"/>
  <p:tag name="KSO_WM_UNIT_COMPATIBLE" val="0"/>
  <p:tag name="KSO_WM_UNIT_CLEAR" val="0"/>
  <p:tag name="KSO_WM_BEAUTIFY_FLAG" val="#wm#"/>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d"/>
  <p:tag name="KSO_WM_UNIT_INDEX" val="1"/>
  <p:tag name="KSO_WM_UNIT_ID" val="diagram20189468_1*d*1"/>
  <p:tag name="KSO_WM_UNIT_LAYERLEVEL" val="1"/>
  <p:tag name="KSO_WM_UNIT_VALUE" val="842*589"/>
  <p:tag name="KSO_WM_UNIT_HIGHLIGHT" val="0"/>
  <p:tag name="KSO_WM_UNIT_COMPATIBLE" val="0"/>
  <p:tag name="KSO_WM_UNIT_CLEAR" val="0"/>
  <p:tag name="KSO_WM_BEAUTIFY_FLAG" val="#wm#"/>
  <p:tag name="KSO_WM_TAG_VERSION" val="1.0"/>
</p:tagLst>
</file>

<file path=ppt/tags/tag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9468"/>
  <p:tag name="KSO_WM_UNIT_TYPE" val="f"/>
  <p:tag name="KSO_WM_UNIT_INDEX" val="1"/>
  <p:tag name="KSO_WM_UNIT_ID" val="diagram20189468_1*f*1"/>
  <p:tag name="KSO_WM_UNIT_LAYERLEVEL" val="1"/>
  <p:tag name="KSO_WM_UNIT_VALUE" val="168"/>
  <p:tag name="KSO_WM_UNIT_HIGHLIGHT" val="0"/>
  <p:tag name="KSO_WM_UNIT_COMPATIBLE" val="0"/>
  <p:tag name="KSO_WM_UNIT_CLEAR" val="0"/>
  <p:tag name="KSO_WM_BEAUTIFY_FLAG" val="#wm#"/>
  <p:tag name="KSO_WM_TAG_VERSION" val="1.0"/>
  <p:tag name="KSO_WM_UNIT_PRESET_TEXT" val="Unified fonts make reading more fluent Theme color makes reference line in PPT. Unified fonts make reading more fluent Theme color makes reference line in PPT."/>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487</TotalTime>
  <Words>1211</Words>
  <Application>Microsoft Office PowerPoint</Application>
  <PresentationFormat>自定义</PresentationFormat>
  <Paragraphs>173</Paragraphs>
  <Slides>29</Slides>
  <Notes>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29</vt:i4>
      </vt:variant>
    </vt:vector>
  </HeadingPairs>
  <TitlesOfParts>
    <vt:vector size="39" baseType="lpstr">
      <vt:lpstr>Arial</vt:lpstr>
      <vt:lpstr>宋体</vt:lpstr>
      <vt:lpstr>Copperplate Gothic Bold</vt:lpstr>
      <vt:lpstr>Impact</vt:lpstr>
      <vt:lpstr>微软雅黑</vt:lpstr>
      <vt:lpstr>仿宋</vt:lpstr>
      <vt:lpstr>华文宋体</vt:lpstr>
      <vt:lpstr>Calibri</vt:lpstr>
      <vt:lpstr>华康俪金黑W8</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AutoBVT</cp:lastModifiedBy>
  <cp:revision>487</cp:revision>
  <dcterms:created xsi:type="dcterms:W3CDTF">2014-01-11T15:22:00Z</dcterms:created>
  <dcterms:modified xsi:type="dcterms:W3CDTF">2019-08-06T03:08:39Z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